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19"/>
  </p:notesMasterIdLst>
  <p:handoutMasterIdLst>
    <p:handoutMasterId r:id="rId20"/>
  </p:handoutMasterIdLst>
  <p:sldIdLst>
    <p:sldId id="846" r:id="rId3"/>
    <p:sldId id="850" r:id="rId4"/>
    <p:sldId id="851" r:id="rId5"/>
    <p:sldId id="852" r:id="rId6"/>
    <p:sldId id="853" r:id="rId7"/>
    <p:sldId id="854" r:id="rId8"/>
    <p:sldId id="855" r:id="rId9"/>
    <p:sldId id="856" r:id="rId10"/>
    <p:sldId id="857" r:id="rId11"/>
    <p:sldId id="858" r:id="rId12"/>
    <p:sldId id="859" r:id="rId13"/>
    <p:sldId id="864" r:id="rId14"/>
    <p:sldId id="860" r:id="rId15"/>
    <p:sldId id="861" r:id="rId16"/>
    <p:sldId id="862" r:id="rId17"/>
    <p:sldId id="863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iosCondC" panose="00000500000000000000" pitchFamily="50" charset="0"/>
      <p:regular r:id="rId25"/>
      <p:bold r:id="rId26"/>
      <p:italic r:id="rId27"/>
      <p:boldItalic r:id="rId28"/>
    </p:embeddedFont>
    <p:embeddedFont>
      <p:font typeface="Montserrat" panose="00000500000000000000" pitchFamily="50" charset="-52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/>
  <p:cmAuthor id="2" name="S8Ap95x S8Ap95x" initials="SS" lastIdx="1" clrIdx="1">
    <p:extLst>
      <p:ext uri="{19B8F6BF-5375-455C-9EA6-DF929625EA0E}">
        <p15:presenceInfo xmlns:p15="http://schemas.microsoft.com/office/powerpoint/2012/main" userId="S8Ap95x S8Ap95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2F2F2"/>
    <a:srgbClr val="DAE3F3"/>
    <a:srgbClr val="4472C4"/>
    <a:srgbClr val="C00000"/>
    <a:srgbClr val="268DC0"/>
    <a:srgbClr val="FFFFFF"/>
    <a:srgbClr val="FFFFF7"/>
    <a:srgbClr val="13A160"/>
    <a:srgbClr val="008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2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726" y="102"/>
      </p:cViewPr>
      <p:guideLst>
        <p:guide pos="1459"/>
        <p:guide orient="horz" pos="2850"/>
        <p:guide pos="4770"/>
        <p:guide pos="3795"/>
        <p:guide pos="7015"/>
        <p:guide pos="3069"/>
        <p:guide orient="horz" pos="867"/>
        <p:guide orient="horz" pos="686"/>
        <p:guide orient="horz" pos="187"/>
        <p:guide orient="horz" pos="2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03.02.2021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2661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5477618" y="2544802"/>
            <a:ext cx="6408000" cy="26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маршрутизация кабинетов КТ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системе РЛПК для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врача кабинета 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E8F96-B4CD-426F-BFBE-3E93DBAD7AC2}"/>
              </a:ext>
            </a:extLst>
          </p:cNvPr>
          <p:cNvSpPr txBox="1"/>
          <p:nvPr/>
        </p:nvSpPr>
        <p:spPr>
          <a:xfrm>
            <a:off x="961971" y="1883082"/>
            <a:ext cx="878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13579-E54A-4551-9EAB-7DD0219A00A7}"/>
              </a:ext>
            </a:extLst>
          </p:cNvPr>
          <p:cNvSpPr txBox="1"/>
          <p:nvPr/>
        </p:nvSpPr>
        <p:spPr>
          <a:xfrm>
            <a:off x="1605738" y="243708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Пятиугольник 11">
            <a:extLst>
              <a:ext uri="{FF2B5EF4-FFF2-40B4-BE49-F238E27FC236}">
                <a16:creationId xmlns:a16="http://schemas.microsoft.com/office/drawing/2014/main" id="{7B95D0A2-5444-4DD9-B75E-EEFE8082AF63}"/>
              </a:ext>
            </a:extLst>
          </p:cNvPr>
          <p:cNvSpPr/>
          <p:nvPr/>
        </p:nvSpPr>
        <p:spPr>
          <a:xfrm>
            <a:off x="0" y="312188"/>
            <a:ext cx="2982483" cy="561469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BF1FC37-897F-4031-A655-0CF42320B263}"/>
              </a:ext>
            </a:extLst>
          </p:cNvPr>
          <p:cNvSpPr txBox="1">
            <a:spLocks/>
          </p:cNvSpPr>
          <p:nvPr/>
        </p:nvSpPr>
        <p:spPr>
          <a:xfrm>
            <a:off x="929869" y="372009"/>
            <a:ext cx="2291737" cy="289710"/>
          </a:xfrm>
          <a:prstGeom prst="rect">
            <a:avLst/>
          </a:prstGeom>
        </p:spPr>
        <p:txBody>
          <a:bodyPr/>
          <a:lstStyle>
            <a:lvl1pPr algn="ctr" defTabSz="2438645" rtl="0" eaLnBrk="1" latinLnBrk="0" hangingPunct="1">
              <a:spcBef>
                <a:spcPct val="0"/>
              </a:spcBef>
              <a:buNone/>
              <a:defRPr sz="11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tabLst>
                <a:tab pos="3137954" algn="l"/>
                <a:tab pos="4864238" algn="l"/>
              </a:tabLst>
            </a:pP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8" y="1997883"/>
            <a:ext cx="4762500" cy="41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2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7D8D224-3B08-4270-82B4-258ACE87D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4"/>
          <a:stretch/>
        </p:blipFill>
        <p:spPr>
          <a:xfrm>
            <a:off x="628622" y="1721575"/>
            <a:ext cx="5818268" cy="10184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1D3F29-6C2B-4BCA-AFB7-EE74D41EE15E}"/>
              </a:ext>
            </a:extLst>
          </p:cNvPr>
          <p:cNvSpPr/>
          <p:nvPr/>
        </p:nvSpPr>
        <p:spPr>
          <a:xfrm>
            <a:off x="6815323" y="3552281"/>
            <a:ext cx="4900517" cy="2408996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13A584F-B60B-4D04-A4BB-AC031BF4F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2" y="3806916"/>
            <a:ext cx="5818268" cy="2032962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4936149" y="2447287"/>
            <a:ext cx="818494" cy="590718"/>
            <a:chOff x="7932138" y="3601299"/>
            <a:chExt cx="818494" cy="590718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27025" y="492970"/>
            <a:ext cx="881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Формирование отбора в списке пациентов для оповещения. Отметка об оповещении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867525" y="1498349"/>
            <a:ext cx="4927395" cy="1021930"/>
          </a:xfrm>
          <a:prstGeom prst="roundRect">
            <a:avLst>
              <a:gd name="adj" fmla="val 789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100" dirty="0">
                <a:solidFill>
                  <a:schemeClr val="tx1"/>
                </a:solidFill>
              </a:rPr>
              <a:t>При выборе </a:t>
            </a:r>
            <a:r>
              <a:rPr lang="ru-RU" sz="1100" b="1" dirty="0">
                <a:solidFill>
                  <a:schemeClr val="tx1"/>
                </a:solidFill>
              </a:rPr>
              <a:t>«Показывать только </a:t>
            </a:r>
            <a:r>
              <a:rPr lang="ru-RU" sz="1100" b="1" dirty="0" err="1">
                <a:solidFill>
                  <a:schemeClr val="tx1"/>
                </a:solidFill>
              </a:rPr>
              <a:t>неоповещенных</a:t>
            </a:r>
            <a:r>
              <a:rPr lang="ru-RU" sz="1100" b="1" dirty="0">
                <a:solidFill>
                  <a:schemeClr val="tx1"/>
                </a:solidFill>
              </a:rPr>
              <a:t> пациентов», </a:t>
            </a:r>
            <a:r>
              <a:rPr lang="ru-RU" sz="1100" dirty="0">
                <a:solidFill>
                  <a:schemeClr val="tx1"/>
                </a:solidFill>
              </a:rPr>
              <a:t>будут отображаться только пациенты, которые не были оповещены о записи на КТ.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Выберите пациента, позвоните по указанному номеру телефона в графе </a:t>
            </a:r>
            <a:r>
              <a:rPr lang="ru-RU" sz="1100" b="1" dirty="0">
                <a:solidFill>
                  <a:schemeClr val="tx1"/>
                </a:solidFill>
              </a:rPr>
              <a:t>«Телефон» </a:t>
            </a:r>
            <a:r>
              <a:rPr lang="ru-RU" sz="1100" dirty="0">
                <a:solidFill>
                  <a:schemeClr val="tx1"/>
                </a:solidFill>
              </a:rPr>
              <a:t>и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431964F-2A0F-461B-9827-1AF42DEC4A48}"/>
              </a:ext>
            </a:extLst>
          </p:cNvPr>
          <p:cNvGrpSpPr/>
          <p:nvPr/>
        </p:nvGrpSpPr>
        <p:grpSpPr>
          <a:xfrm>
            <a:off x="699523" y="4984256"/>
            <a:ext cx="825714" cy="654495"/>
            <a:chOff x="1221520" y="5710535"/>
            <a:chExt cx="825714" cy="654495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1221520" y="5774312"/>
              <a:ext cx="650240" cy="590718"/>
              <a:chOff x="8100392" y="3601299"/>
              <a:chExt cx="650240" cy="590718"/>
            </a:xfrm>
          </p:grpSpPr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9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1766849" y="56399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993519" y="4289231"/>
            <a:ext cx="4570763" cy="1589189"/>
          </a:xfrm>
          <a:prstGeom prst="roundRect">
            <a:avLst>
              <a:gd name="adj" fmla="val 656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</a:rPr>
              <a:t>Предупредите пациента о том что он записан на КТ на указанную дату, напомните адрес местонахождения КТ и получите подтверждение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у пациента, что он посетит кабинет КТ в запланированное время.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solidFill>
                  <a:schemeClr val="tx1"/>
                </a:solidFill>
              </a:rPr>
              <a:t>Если пациент подтвердил свое посещение кабинета КТ в указанное время, нажмите по записи пациента правой кнопкой мыши и выберите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b="1" dirty="0">
                <a:solidFill>
                  <a:schemeClr val="tx1"/>
                </a:solidFill>
              </a:rPr>
              <a:t>«Звонок совершен»</a:t>
            </a:r>
            <a:r>
              <a:rPr lang="ru-RU" sz="1100" dirty="0">
                <a:solidFill>
                  <a:schemeClr val="tx1"/>
                </a:solidFill>
              </a:rPr>
              <a:t>, цвет записи пациента изменится и появится отметка в графе </a:t>
            </a:r>
            <a:r>
              <a:rPr lang="ru-RU" sz="1100" b="1" dirty="0">
                <a:solidFill>
                  <a:schemeClr val="tx1"/>
                </a:solidFill>
              </a:rPr>
              <a:t>«Пациент оповещен»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4AB77E1-0505-47CE-B5F0-DDE9FB219D24}"/>
              </a:ext>
            </a:extLst>
          </p:cNvPr>
          <p:cNvSpPr/>
          <p:nvPr/>
        </p:nvSpPr>
        <p:spPr>
          <a:xfrm>
            <a:off x="465553" y="3465715"/>
            <a:ext cx="11329365" cy="2572977"/>
          </a:xfrm>
          <a:prstGeom prst="roundRect">
            <a:avLst>
              <a:gd name="adj" fmla="val 2739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0B13D92-893E-4DE3-BB06-36890FE665FA}"/>
              </a:ext>
            </a:extLst>
          </p:cNvPr>
          <p:cNvSpPr/>
          <p:nvPr/>
        </p:nvSpPr>
        <p:spPr>
          <a:xfrm>
            <a:off x="465553" y="1498349"/>
            <a:ext cx="6144797" cy="1577831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10">
            <a:extLst>
              <a:ext uri="{FF2B5EF4-FFF2-40B4-BE49-F238E27FC236}">
                <a16:creationId xmlns:a16="http://schemas.microsoft.com/office/drawing/2014/main" id="{E917B722-44E4-4AFC-86E4-720DE97A93E8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10</a:t>
            </a:fld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0A2F30-D5C1-4DD2-B417-1887388AF9FE}"/>
              </a:ext>
            </a:extLst>
          </p:cNvPr>
          <p:cNvSpPr txBox="1"/>
          <p:nvPr/>
        </p:nvSpPr>
        <p:spPr>
          <a:xfrm>
            <a:off x="7115789" y="3552281"/>
            <a:ext cx="453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dirty="0"/>
              <a:t>По результате звонка возможны два варианта</a:t>
            </a:r>
            <a:r>
              <a:rPr lang="ru-RU" sz="1100" b="1" dirty="0"/>
              <a:t>:</a:t>
            </a:r>
            <a:br>
              <a:rPr lang="ru-RU" sz="1100" b="1" dirty="0"/>
            </a:br>
            <a:r>
              <a:rPr lang="ru-RU" sz="1100" b="1" dirty="0"/>
              <a:t>а) Пациент подтвердил предстоящую явку </a:t>
            </a:r>
            <a:r>
              <a:rPr lang="ru-RU" sz="1100" dirty="0"/>
              <a:t>к назначенному времени</a:t>
            </a:r>
            <a:br>
              <a:rPr lang="ru-RU" sz="1100" b="1" dirty="0"/>
            </a:br>
            <a:r>
              <a:rPr lang="ru-RU" sz="1100" b="1" dirty="0"/>
              <a:t>б) Пациент не подтвердил явку</a:t>
            </a:r>
          </a:p>
          <a:p>
            <a:r>
              <a:rPr lang="ru-RU" sz="1100" dirty="0"/>
              <a:t>В случае подтверждения явки – </a:t>
            </a:r>
            <a:r>
              <a:rPr lang="ru-RU" sz="1100" b="1" dirty="0"/>
              <a:t>отработка звонка завершена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2ADC1DF-ED86-452D-932D-15FDD3C9C540}"/>
              </a:ext>
            </a:extLst>
          </p:cNvPr>
          <p:cNvSpPr/>
          <p:nvPr/>
        </p:nvSpPr>
        <p:spPr>
          <a:xfrm>
            <a:off x="748937" y="4756779"/>
            <a:ext cx="5547360" cy="14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546DA33-DB73-498D-9C72-10D1BBA076A1}"/>
              </a:ext>
            </a:extLst>
          </p:cNvPr>
          <p:cNvSpPr/>
          <p:nvPr/>
        </p:nvSpPr>
        <p:spPr>
          <a:xfrm>
            <a:off x="1525237" y="4895177"/>
            <a:ext cx="1400843" cy="13813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EEBA3D9-1776-49A3-A519-7CED6DC9E0CF}"/>
              </a:ext>
            </a:extLst>
          </p:cNvPr>
          <p:cNvSpPr/>
          <p:nvPr/>
        </p:nvSpPr>
        <p:spPr>
          <a:xfrm>
            <a:off x="3422467" y="2352619"/>
            <a:ext cx="1476000" cy="14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9FB2387-9408-41AE-A0D1-470890DE17FE}"/>
              </a:ext>
            </a:extLst>
          </p:cNvPr>
          <p:cNvGrpSpPr/>
          <p:nvPr/>
        </p:nvGrpSpPr>
        <p:grpSpPr>
          <a:xfrm>
            <a:off x="555568" y="3887507"/>
            <a:ext cx="5793922" cy="2443248"/>
            <a:chOff x="555568" y="3887507"/>
            <a:chExt cx="5793922" cy="2443248"/>
          </a:xfrm>
        </p:grpSpPr>
        <p:pic>
          <p:nvPicPr>
            <p:cNvPr id="10" name="Рисунок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55568" y="3887507"/>
              <a:ext cx="5793922" cy="2443248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22901BA-80D9-4673-994F-7B60031E9301}"/>
                </a:ext>
              </a:extLst>
            </p:cNvPr>
            <p:cNvSpPr/>
            <p:nvPr/>
          </p:nvSpPr>
          <p:spPr>
            <a:xfrm>
              <a:off x="1716505" y="6132095"/>
              <a:ext cx="108284" cy="116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80A953C-5D15-4C79-B135-1FC06EBF9529}"/>
                </a:ext>
              </a:extLst>
            </p:cNvPr>
            <p:cNvSpPr/>
            <p:nvPr/>
          </p:nvSpPr>
          <p:spPr>
            <a:xfrm>
              <a:off x="1930862" y="5324644"/>
              <a:ext cx="96253" cy="116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F2DEA89-96BD-4685-97DC-C0244D1755E8}"/>
                </a:ext>
              </a:extLst>
            </p:cNvPr>
            <p:cNvSpPr/>
            <p:nvPr/>
          </p:nvSpPr>
          <p:spPr>
            <a:xfrm>
              <a:off x="3272039" y="5106956"/>
              <a:ext cx="103896" cy="98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C310D4F-D0CE-4D65-A183-6110F61EC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8" y="1520524"/>
            <a:ext cx="5726193" cy="200079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FE64DDD-295A-4A38-8766-9940A556D240}"/>
              </a:ext>
            </a:extLst>
          </p:cNvPr>
          <p:cNvSpPr/>
          <p:nvPr/>
        </p:nvSpPr>
        <p:spPr>
          <a:xfrm>
            <a:off x="6653414" y="1414664"/>
            <a:ext cx="4759838" cy="2190685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63335D-3E2C-4053-BD5C-8E2470E7AED3}"/>
              </a:ext>
            </a:extLst>
          </p:cNvPr>
          <p:cNvSpPr txBox="1"/>
          <p:nvPr/>
        </p:nvSpPr>
        <p:spPr>
          <a:xfrm>
            <a:off x="6775655" y="1455346"/>
            <a:ext cx="466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dirty="0"/>
              <a:t>Если пациент не подтвердил явку – возможны два варианта:</a:t>
            </a:r>
            <a:br>
              <a:rPr lang="ru-RU" sz="1100" b="1" dirty="0"/>
            </a:br>
            <a:r>
              <a:rPr lang="ru-RU" sz="1100" dirty="0"/>
              <a:t>а) </a:t>
            </a:r>
            <a:r>
              <a:rPr lang="ru-RU" sz="1100" dirty="0">
                <a:solidFill>
                  <a:schemeClr val="tx1"/>
                </a:solidFill>
              </a:rPr>
              <a:t>Пациент </a:t>
            </a:r>
            <a:r>
              <a:rPr lang="ru-RU" sz="1100" b="1" dirty="0">
                <a:solidFill>
                  <a:schemeClr val="tx1"/>
                </a:solidFill>
              </a:rPr>
              <a:t>не подтвердил </a:t>
            </a:r>
            <a:r>
              <a:rPr lang="ru-RU" sz="1100" dirty="0">
                <a:solidFill>
                  <a:schemeClr val="tx1"/>
                </a:solidFill>
              </a:rPr>
              <a:t>свое посещение/</a:t>
            </a:r>
            <a:r>
              <a:rPr lang="ru-RU" sz="1100" b="1" dirty="0">
                <a:solidFill>
                  <a:schemeClr val="tx1"/>
                </a:solidFill>
              </a:rPr>
              <a:t>отказался</a:t>
            </a:r>
            <a:r>
              <a:rPr lang="ru-RU" sz="1100" dirty="0">
                <a:solidFill>
                  <a:schemeClr val="tx1"/>
                </a:solidFill>
              </a:rPr>
              <a:t> от записи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 кабинет КТ или произошла чрезвычайная ситуация и кабинет КТ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не сможет принять пациента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б) Пациент просит изменить дату/время записи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на исследование в кабинет КТ</a:t>
            </a:r>
            <a:endParaRPr lang="ru-RU" sz="11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025" y="492970"/>
            <a:ext cx="7503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Отметка об освобождении времени записи после оповещения пациента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03677" y="2824582"/>
            <a:ext cx="825713" cy="591358"/>
            <a:chOff x="611449" y="2858772"/>
            <a:chExt cx="825713" cy="591358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611449" y="2859412"/>
              <a:ext cx="650240" cy="590718"/>
              <a:chOff x="8100392" y="3601299"/>
              <a:chExt cx="650240" cy="590718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7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1156777" y="2788211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895936" y="2533475"/>
            <a:ext cx="4399081" cy="987839"/>
          </a:xfrm>
          <a:prstGeom prst="roundRect">
            <a:avLst>
              <a:gd name="adj" fmla="val 69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</a:rPr>
              <a:t>Если пациент </a:t>
            </a:r>
            <a:r>
              <a:rPr lang="ru-RU" sz="1100" b="1" dirty="0">
                <a:solidFill>
                  <a:schemeClr val="tx1"/>
                </a:solidFill>
              </a:rPr>
              <a:t>не подтвердил </a:t>
            </a:r>
            <a:r>
              <a:rPr lang="ru-RU" sz="1100" dirty="0">
                <a:solidFill>
                  <a:schemeClr val="tx1"/>
                </a:solidFill>
              </a:rPr>
              <a:t>свое посещение/отказался от записи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 кабинет КТ или произошла чрезвычайная ситуация и кабинет КТ не сможет принять пациента, нажмите правой кнопкой мыши по записи пациента и выберите </a:t>
            </a:r>
            <a:r>
              <a:rPr lang="ru-RU" sz="1100" b="1" dirty="0">
                <a:solidFill>
                  <a:schemeClr val="tx1"/>
                </a:solidFill>
              </a:rPr>
              <a:t>«Освободить занятое время кабинета»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710036" y="4010218"/>
            <a:ext cx="4662814" cy="1096738"/>
          </a:xfrm>
          <a:prstGeom prst="roundRect">
            <a:avLst>
              <a:gd name="adj" fmla="val 833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открывшемся окне выберите причину отказа и укажите комментарий, затем нажмите на кнопку </a:t>
            </a:r>
            <a:r>
              <a:rPr lang="ru-RU" sz="1100" b="1" dirty="0">
                <a:solidFill>
                  <a:schemeClr val="tx1"/>
                </a:solidFill>
              </a:rPr>
              <a:t>«Выбор сделан»</a:t>
            </a:r>
            <a:r>
              <a:rPr lang="ru-RU" sz="1100" dirty="0">
                <a:solidFill>
                  <a:schemeClr val="tx1"/>
                </a:solidFill>
              </a:rPr>
              <a:t> .</a:t>
            </a:r>
          </a:p>
          <a:p>
            <a:r>
              <a:rPr lang="ru-RU" sz="1100" dirty="0">
                <a:solidFill>
                  <a:schemeClr val="tx1"/>
                </a:solidFill>
              </a:rPr>
              <a:t>Запись на КТ будет отменена, врачу, который назначил данную услугу, придет уведомление об отмене записи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25" y="5382797"/>
            <a:ext cx="1905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74" y="6369379"/>
            <a:ext cx="952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3495713" y="5173163"/>
            <a:ext cx="818494" cy="590718"/>
            <a:chOff x="7932138" y="3601299"/>
            <a:chExt cx="818494" cy="590718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3E74AAD-BF81-468F-B22C-A0E4D3D920A2}"/>
              </a:ext>
            </a:extLst>
          </p:cNvPr>
          <p:cNvSpPr/>
          <p:nvPr/>
        </p:nvSpPr>
        <p:spPr>
          <a:xfrm>
            <a:off x="465553" y="1303754"/>
            <a:ext cx="11047177" cy="2392744"/>
          </a:xfrm>
          <a:prstGeom prst="roundRect">
            <a:avLst>
              <a:gd name="adj" fmla="val 2739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6438FC5-7FAF-4F90-B47A-79F9EC4E4267}"/>
              </a:ext>
            </a:extLst>
          </p:cNvPr>
          <p:cNvSpPr/>
          <p:nvPr/>
        </p:nvSpPr>
        <p:spPr>
          <a:xfrm>
            <a:off x="465554" y="3848883"/>
            <a:ext cx="6004915" cy="2516147"/>
          </a:xfrm>
          <a:prstGeom prst="roundRect">
            <a:avLst>
              <a:gd name="adj" fmla="val 273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0">
            <a:extLst>
              <a:ext uri="{FF2B5EF4-FFF2-40B4-BE49-F238E27FC236}">
                <a16:creationId xmlns:a16="http://schemas.microsoft.com/office/drawing/2014/main" id="{8BD7DE41-FE9F-4678-ABC7-3D31E2411DA5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11</a:t>
            </a:fld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C690707-A8A5-4C8F-A4D5-30FC843E412B}"/>
              </a:ext>
            </a:extLst>
          </p:cNvPr>
          <p:cNvSpPr/>
          <p:nvPr/>
        </p:nvSpPr>
        <p:spPr>
          <a:xfrm>
            <a:off x="1422839" y="2733756"/>
            <a:ext cx="1400843" cy="13813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7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95F437-B0D0-41C1-AE64-8E6B256D09F3}"/>
              </a:ext>
            </a:extLst>
          </p:cNvPr>
          <p:cNvSpPr/>
          <p:nvPr/>
        </p:nvSpPr>
        <p:spPr>
          <a:xfrm>
            <a:off x="527025" y="492970"/>
            <a:ext cx="7744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Переназначение времени записи в кабинет КТ после оповещения пациента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A0E8975-4357-49C5-96E6-09B4B1380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4" y="1520525"/>
            <a:ext cx="5630777" cy="163352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94415CE-2A2F-4E2F-8C25-DFE63105C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5" y="3420291"/>
            <a:ext cx="5565258" cy="2897791"/>
          </a:xfrm>
          <a:prstGeom prst="rect">
            <a:avLst/>
          </a:prstGeom>
        </p:spPr>
      </p:pic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FF17B7FF-F9DE-4529-9001-91B79D1002C7}"/>
              </a:ext>
            </a:extLst>
          </p:cNvPr>
          <p:cNvSpPr/>
          <p:nvPr/>
        </p:nvSpPr>
        <p:spPr>
          <a:xfrm>
            <a:off x="6895936" y="1843366"/>
            <a:ext cx="4399081" cy="786624"/>
          </a:xfrm>
          <a:prstGeom prst="roundRect">
            <a:avLst>
              <a:gd name="adj" fmla="val 69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</a:rPr>
              <a:t>Если пациент просит изменить дату/время записи на исследование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 кабинет КТ – выбрать пункт </a:t>
            </a:r>
            <a:r>
              <a:rPr lang="ru-RU" sz="1100" b="1" dirty="0">
                <a:solidFill>
                  <a:schemeClr val="tx1"/>
                </a:solidFill>
              </a:rPr>
              <a:t>«Назначить услугу на другое время»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0B5AC52-6AC8-4E34-A6BD-DCD5D1EE3B56}"/>
              </a:ext>
            </a:extLst>
          </p:cNvPr>
          <p:cNvSpPr/>
          <p:nvPr/>
        </p:nvSpPr>
        <p:spPr>
          <a:xfrm>
            <a:off x="465554" y="3361509"/>
            <a:ext cx="6004915" cy="3003521"/>
          </a:xfrm>
          <a:prstGeom prst="roundRect">
            <a:avLst>
              <a:gd name="adj" fmla="val 273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E25C037-3F70-4D2C-94AF-73D6B3D73959}"/>
              </a:ext>
            </a:extLst>
          </p:cNvPr>
          <p:cNvSpPr/>
          <p:nvPr/>
        </p:nvSpPr>
        <p:spPr>
          <a:xfrm>
            <a:off x="465554" y="1436914"/>
            <a:ext cx="6004915" cy="1785257"/>
          </a:xfrm>
          <a:prstGeom prst="roundRect">
            <a:avLst>
              <a:gd name="adj" fmla="val 273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7E4028E-3A57-487E-A0B5-727B8ED52465}"/>
              </a:ext>
            </a:extLst>
          </p:cNvPr>
          <p:cNvGrpSpPr/>
          <p:nvPr/>
        </p:nvGrpSpPr>
        <p:grpSpPr>
          <a:xfrm>
            <a:off x="2933020" y="2423504"/>
            <a:ext cx="1001187" cy="590718"/>
            <a:chOff x="260502" y="2859412"/>
            <a:chExt cx="1001187" cy="590718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5E023727-022B-49D5-A4FC-486175381A16}"/>
                </a:ext>
              </a:extLst>
            </p:cNvPr>
            <p:cNvGrpSpPr/>
            <p:nvPr/>
          </p:nvGrpSpPr>
          <p:grpSpPr>
            <a:xfrm>
              <a:off x="611449" y="2859412"/>
              <a:ext cx="650240" cy="590718"/>
              <a:chOff x="8100392" y="3601299"/>
              <a:chExt cx="650240" cy="590718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F99520A6-2A74-46E4-BF6C-06E7E17B626B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6DC1A3-4396-487D-AFC0-9004C345818F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3" name="Стрелка: вниз 29">
              <a:extLst>
                <a:ext uri="{FF2B5EF4-FFF2-40B4-BE49-F238E27FC236}">
                  <a16:creationId xmlns:a16="http://schemas.microsoft.com/office/drawing/2014/main" id="{E7D2607B-8785-49D8-ABC6-82461FE98F9C}"/>
                </a:ext>
              </a:extLst>
            </p:cNvPr>
            <p:cNvSpPr/>
            <p:nvPr/>
          </p:nvSpPr>
          <p:spPr>
            <a:xfrm rot="16200000" flipV="1">
              <a:off x="331063" y="2957187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99CF61C-FA87-4670-8CD6-962E5D5292D0}"/>
              </a:ext>
            </a:extLst>
          </p:cNvPr>
          <p:cNvSpPr/>
          <p:nvPr/>
        </p:nvSpPr>
        <p:spPr>
          <a:xfrm>
            <a:off x="934232" y="5723083"/>
            <a:ext cx="1224000" cy="108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5">
            <a:extLst>
              <a:ext uri="{FF2B5EF4-FFF2-40B4-BE49-F238E27FC236}">
                <a16:creationId xmlns:a16="http://schemas.microsoft.com/office/drawing/2014/main" id="{3634A578-B140-43EE-B2C9-1D076C639BEB}"/>
              </a:ext>
            </a:extLst>
          </p:cNvPr>
          <p:cNvSpPr/>
          <p:nvPr/>
        </p:nvSpPr>
        <p:spPr>
          <a:xfrm>
            <a:off x="6895936" y="3819136"/>
            <a:ext cx="4399081" cy="710919"/>
          </a:xfrm>
          <a:prstGeom prst="roundRect">
            <a:avLst>
              <a:gd name="adj" fmla="val 69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1100" dirty="0">
                <a:solidFill>
                  <a:schemeClr val="tx1"/>
                </a:solidFill>
              </a:rPr>
              <a:t>Завершить запись двойным кликом левой кнопки мыши по выбранному слоту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B0F269A-A041-43DF-9AF6-47D75B8ED3A6}"/>
              </a:ext>
            </a:extLst>
          </p:cNvPr>
          <p:cNvSpPr/>
          <p:nvPr/>
        </p:nvSpPr>
        <p:spPr>
          <a:xfrm>
            <a:off x="6895936" y="4603555"/>
            <a:ext cx="4399081" cy="592675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B4F196-BD5D-40E1-A4C1-AC23BC5E2A29}"/>
              </a:ext>
            </a:extLst>
          </p:cNvPr>
          <p:cNvSpPr txBox="1"/>
          <p:nvPr/>
        </p:nvSpPr>
        <p:spPr>
          <a:xfrm>
            <a:off x="6961249" y="4684448"/>
            <a:ext cx="4268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b="1" dirty="0"/>
              <a:t>Свободный слот </a:t>
            </a:r>
            <a:r>
              <a:rPr lang="ru-RU" sz="1100" dirty="0"/>
              <a:t>для записи в кабинет КТ обозначен </a:t>
            </a:r>
            <a:br>
              <a:rPr lang="ru-RU" sz="1100" dirty="0"/>
            </a:br>
            <a:r>
              <a:rPr lang="ru-RU" sz="1100" dirty="0"/>
              <a:t>серым цветом и </a:t>
            </a:r>
            <a:r>
              <a:rPr lang="ru-RU" sz="1100" b="1" dirty="0"/>
              <a:t>в нем отсутствуют данные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FCE9BD7-0C99-4EF3-AC39-03F3007CE1C1}"/>
              </a:ext>
            </a:extLst>
          </p:cNvPr>
          <p:cNvGrpSpPr/>
          <p:nvPr/>
        </p:nvGrpSpPr>
        <p:grpSpPr>
          <a:xfrm>
            <a:off x="2185220" y="5502427"/>
            <a:ext cx="1001187" cy="590718"/>
            <a:chOff x="260502" y="2859412"/>
            <a:chExt cx="1001187" cy="590718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4E415E4B-1C44-40AF-9957-B6A73721B0DD}"/>
                </a:ext>
              </a:extLst>
            </p:cNvPr>
            <p:cNvGrpSpPr/>
            <p:nvPr/>
          </p:nvGrpSpPr>
          <p:grpSpPr>
            <a:xfrm>
              <a:off x="611449" y="2859412"/>
              <a:ext cx="650240" cy="590718"/>
              <a:chOff x="8100392" y="3601299"/>
              <a:chExt cx="650240" cy="590718"/>
            </a:xfrm>
          </p:grpSpPr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EDB6BDBD-4E55-4B2D-A297-3C2B0AEE15C5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1CE56C-83FD-412D-8DD9-A333D1B61C63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22" name="Стрелка: вниз 29">
              <a:extLst>
                <a:ext uri="{FF2B5EF4-FFF2-40B4-BE49-F238E27FC236}">
                  <a16:creationId xmlns:a16="http://schemas.microsoft.com/office/drawing/2014/main" id="{E5ED23C9-0E21-48E2-9158-3489B3D9369A}"/>
                </a:ext>
              </a:extLst>
            </p:cNvPr>
            <p:cNvSpPr/>
            <p:nvPr/>
          </p:nvSpPr>
          <p:spPr>
            <a:xfrm rot="16200000" flipV="1">
              <a:off x="331063" y="2957187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5CF7723-A581-4C4A-B1B9-D8B41A4BEB89}"/>
              </a:ext>
            </a:extLst>
          </p:cNvPr>
          <p:cNvGrpSpPr/>
          <p:nvPr/>
        </p:nvGrpSpPr>
        <p:grpSpPr>
          <a:xfrm>
            <a:off x="3459039" y="3373343"/>
            <a:ext cx="937245" cy="643913"/>
            <a:chOff x="324444" y="2859412"/>
            <a:chExt cx="937245" cy="643913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A1C03CF0-CC10-4798-8337-AFE18BF72C0D}"/>
                </a:ext>
              </a:extLst>
            </p:cNvPr>
            <p:cNvGrpSpPr/>
            <p:nvPr/>
          </p:nvGrpSpPr>
          <p:grpSpPr>
            <a:xfrm>
              <a:off x="611449" y="2859412"/>
              <a:ext cx="650240" cy="590718"/>
              <a:chOff x="8100392" y="3601299"/>
              <a:chExt cx="650240" cy="590718"/>
            </a:xfrm>
          </p:grpSpPr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B0E2133E-EAF8-431C-97A2-D595D94DD4B4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F48FB3-2B5A-465A-8BB1-1A48685663BF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27" name="Стрелка: вниз 29">
              <a:extLst>
                <a:ext uri="{FF2B5EF4-FFF2-40B4-BE49-F238E27FC236}">
                  <a16:creationId xmlns:a16="http://schemas.microsoft.com/office/drawing/2014/main" id="{3DD057BC-61DE-42B2-839F-E0FB895AB2D5}"/>
                </a:ext>
              </a:extLst>
            </p:cNvPr>
            <p:cNvSpPr/>
            <p:nvPr/>
          </p:nvSpPr>
          <p:spPr>
            <a:xfrm rot="14171382" flipV="1">
              <a:off x="395005" y="3222941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D723E9F-96EA-4057-94A3-96D7509681C2}"/>
              </a:ext>
            </a:extLst>
          </p:cNvPr>
          <p:cNvSpPr/>
          <p:nvPr/>
        </p:nvSpPr>
        <p:spPr>
          <a:xfrm>
            <a:off x="716118" y="4043155"/>
            <a:ext cx="5379882" cy="252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15">
            <a:extLst>
              <a:ext uri="{FF2B5EF4-FFF2-40B4-BE49-F238E27FC236}">
                <a16:creationId xmlns:a16="http://schemas.microsoft.com/office/drawing/2014/main" id="{E9D5AED9-F9F9-44D0-A005-03783B2C7B6D}"/>
              </a:ext>
            </a:extLst>
          </p:cNvPr>
          <p:cNvSpPr/>
          <p:nvPr/>
        </p:nvSpPr>
        <p:spPr>
          <a:xfrm>
            <a:off x="6895936" y="2701795"/>
            <a:ext cx="4399081" cy="1043841"/>
          </a:xfrm>
          <a:prstGeom prst="roundRect">
            <a:avLst>
              <a:gd name="adj" fmla="val 698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окне «Планирование работы кабинета» выбрать дату и время со свободным слотом записи в кабинет КТ (выбрать район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 выбрать медицинскую организацию в которой открыто расписание кабинета КТ) и согласовать с пациентом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1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E930755-670B-4802-B4E4-653DE996C2C3}"/>
              </a:ext>
            </a:extLst>
          </p:cNvPr>
          <p:cNvGrpSpPr/>
          <p:nvPr/>
        </p:nvGrpSpPr>
        <p:grpSpPr>
          <a:xfrm>
            <a:off x="647701" y="4013572"/>
            <a:ext cx="5033908" cy="2265783"/>
            <a:chOff x="647701" y="4197462"/>
            <a:chExt cx="4903245" cy="2081893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6E34A61-73CC-4061-8717-CD1FF72C0689}"/>
                </a:ext>
              </a:extLst>
            </p:cNvPr>
            <p:cNvGrpSpPr/>
            <p:nvPr/>
          </p:nvGrpSpPr>
          <p:grpSpPr>
            <a:xfrm>
              <a:off x="647701" y="4197462"/>
              <a:ext cx="4903245" cy="2081893"/>
              <a:chOff x="647701" y="4197462"/>
              <a:chExt cx="4903245" cy="2081893"/>
            </a:xfrm>
            <a:solidFill>
              <a:schemeClr val="bg1"/>
            </a:solidFill>
          </p:grpSpPr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B69F44E0-B90B-485D-8650-2E8F56BDCF3C}"/>
                  </a:ext>
                </a:extLst>
              </p:cNvPr>
              <p:cNvGrpSpPr/>
              <p:nvPr/>
            </p:nvGrpSpPr>
            <p:grpSpPr>
              <a:xfrm>
                <a:off x="647701" y="4197462"/>
                <a:ext cx="4903245" cy="2081893"/>
                <a:chOff x="647701" y="4197462"/>
                <a:chExt cx="4903245" cy="2081893"/>
              </a:xfrm>
              <a:grpFill/>
            </p:grpSpPr>
            <p:grpSp>
              <p:nvGrpSpPr>
                <p:cNvPr id="21" name="Группа 20">
                  <a:extLst>
                    <a:ext uri="{FF2B5EF4-FFF2-40B4-BE49-F238E27FC236}">
                      <a16:creationId xmlns:a16="http://schemas.microsoft.com/office/drawing/2014/main" id="{251DF978-F8A4-4F1F-A00B-2A19CB952F17}"/>
                    </a:ext>
                  </a:extLst>
                </p:cNvPr>
                <p:cNvGrpSpPr/>
                <p:nvPr/>
              </p:nvGrpSpPr>
              <p:grpSpPr>
                <a:xfrm>
                  <a:off x="647701" y="4197462"/>
                  <a:ext cx="4903245" cy="2081893"/>
                  <a:chOff x="647701" y="4197462"/>
                  <a:chExt cx="4903245" cy="2081893"/>
                </a:xfrm>
                <a:grpFill/>
              </p:grpSpPr>
              <p:pic>
                <p:nvPicPr>
                  <p:cNvPr id="9" name="Рисунок 8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47701" y="4197462"/>
                    <a:ext cx="4903245" cy="208189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sp>
                <p:nvSpPr>
                  <p:cNvPr id="16" name="Прямоугольник 15">
                    <a:extLst>
                      <a:ext uri="{FF2B5EF4-FFF2-40B4-BE49-F238E27FC236}">
                        <a16:creationId xmlns:a16="http://schemas.microsoft.com/office/drawing/2014/main" id="{556E0AF5-7D6B-4D87-B747-B9A2AC6F0B39}"/>
                      </a:ext>
                    </a:extLst>
                  </p:cNvPr>
                  <p:cNvSpPr/>
                  <p:nvPr/>
                </p:nvSpPr>
                <p:spPr>
                  <a:xfrm>
                    <a:off x="686984" y="4821241"/>
                    <a:ext cx="66330" cy="9015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80084E14-DE65-4B7D-AEE5-70E4DEED401A}"/>
                    </a:ext>
                  </a:extLst>
                </p:cNvPr>
                <p:cNvSpPr/>
                <p:nvPr/>
              </p:nvSpPr>
              <p:spPr>
                <a:xfrm>
                  <a:off x="2843753" y="5077905"/>
                  <a:ext cx="75414" cy="457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0C960C61-BF92-49FA-B792-BCEB7F392EAE}"/>
                  </a:ext>
                </a:extLst>
              </p:cNvPr>
              <p:cNvSpPr/>
              <p:nvPr/>
            </p:nvSpPr>
            <p:spPr>
              <a:xfrm>
                <a:off x="3105462" y="5404465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4C3F672-D3B6-4466-A1C7-217B73E9DC04}"/>
                </a:ext>
              </a:extLst>
            </p:cNvPr>
            <p:cNvSpPr/>
            <p:nvPr/>
          </p:nvSpPr>
          <p:spPr>
            <a:xfrm>
              <a:off x="3567659" y="6046033"/>
              <a:ext cx="94938" cy="67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1577E83-86E3-437F-86E4-B04E8EB4D15C}"/>
              </a:ext>
            </a:extLst>
          </p:cNvPr>
          <p:cNvGrpSpPr/>
          <p:nvPr/>
        </p:nvGrpSpPr>
        <p:grpSpPr>
          <a:xfrm>
            <a:off x="641121" y="1446041"/>
            <a:ext cx="5608410" cy="2257108"/>
            <a:chOff x="641121" y="1446041"/>
            <a:chExt cx="5608410" cy="2257108"/>
          </a:xfrm>
        </p:grpSpPr>
        <p:pic>
          <p:nvPicPr>
            <p:cNvPr id="3" name="Рисунок 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1121" y="1446041"/>
              <a:ext cx="5608410" cy="2257108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C5A2030-C960-4A77-8AA7-BF583010E0B6}"/>
                </a:ext>
              </a:extLst>
            </p:cNvPr>
            <p:cNvSpPr/>
            <p:nvPr/>
          </p:nvSpPr>
          <p:spPr>
            <a:xfrm>
              <a:off x="4262564" y="2113898"/>
              <a:ext cx="98630" cy="107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27025" y="492970"/>
            <a:ext cx="4263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Внесение результатов исследований КТ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4451736" y="2221570"/>
            <a:ext cx="818494" cy="590718"/>
            <a:chOff x="7932138" y="3601299"/>
            <a:chExt cx="818494" cy="590718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700230" y="1420536"/>
            <a:ext cx="4969575" cy="9024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разделе </a:t>
            </a:r>
            <a:r>
              <a:rPr lang="ru-RU" sz="1100" b="1" dirty="0">
                <a:solidFill>
                  <a:schemeClr val="tx1"/>
                </a:solidFill>
              </a:rPr>
              <a:t>«График работы кабинетов КТ» </a:t>
            </a:r>
            <a:r>
              <a:rPr lang="ru-RU" sz="1100" dirty="0">
                <a:solidFill>
                  <a:schemeClr val="tx1"/>
                </a:solidFill>
              </a:rPr>
              <a:t>в окне </a:t>
            </a:r>
            <a:r>
              <a:rPr lang="ru-RU" sz="1100" b="1" dirty="0">
                <a:solidFill>
                  <a:schemeClr val="tx1"/>
                </a:solidFill>
              </a:rPr>
              <a:t>«Планировщик работы Кабинетов» </a:t>
            </a:r>
            <a:r>
              <a:rPr lang="ru-RU" sz="1100" dirty="0">
                <a:solidFill>
                  <a:schemeClr val="tx1"/>
                </a:solidFill>
              </a:rPr>
              <a:t> необходимо перейти во вкладку </a:t>
            </a:r>
            <a:r>
              <a:rPr lang="ru-RU" sz="1100" b="1" dirty="0">
                <a:solidFill>
                  <a:schemeClr val="tx1"/>
                </a:solidFill>
              </a:rPr>
              <a:t>«План дня»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3445" y="4392387"/>
            <a:ext cx="73261" cy="7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082874" y="4805094"/>
            <a:ext cx="709647" cy="755655"/>
            <a:chOff x="8100392" y="3436362"/>
            <a:chExt cx="709647" cy="75565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13443903">
              <a:off x="8657907" y="3436362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9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700230" y="2454984"/>
            <a:ext cx="4969575" cy="7320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Во вкладке </a:t>
            </a:r>
            <a:r>
              <a:rPr lang="ru-RU" sz="1100" b="1" dirty="0">
                <a:solidFill>
                  <a:schemeClr val="tx1"/>
                </a:solidFill>
              </a:rPr>
              <a:t>«План дня»</a:t>
            </a:r>
            <a:r>
              <a:rPr lang="ru-RU" sz="1100" dirty="0">
                <a:solidFill>
                  <a:schemeClr val="tx1"/>
                </a:solidFill>
              </a:rPr>
              <a:t> необходимо выбрать </a:t>
            </a:r>
            <a:r>
              <a:rPr lang="ru-RU" sz="1100" b="1" dirty="0">
                <a:solidFill>
                  <a:schemeClr val="tx1"/>
                </a:solidFill>
              </a:rPr>
              <a:t>«Показать только невыполненные услуги»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78" y="6422230"/>
            <a:ext cx="103950" cy="9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8E42644-12EF-4C83-B5C4-3ABE61575BAE}"/>
              </a:ext>
            </a:extLst>
          </p:cNvPr>
          <p:cNvSpPr/>
          <p:nvPr/>
        </p:nvSpPr>
        <p:spPr>
          <a:xfrm>
            <a:off x="465554" y="3898888"/>
            <a:ext cx="5982872" cy="2516147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8586FAB-F26E-4266-A673-F9E8505006FA}"/>
              </a:ext>
            </a:extLst>
          </p:cNvPr>
          <p:cNvSpPr/>
          <p:nvPr/>
        </p:nvSpPr>
        <p:spPr>
          <a:xfrm>
            <a:off x="465554" y="1389317"/>
            <a:ext cx="5982872" cy="2357185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0">
            <a:extLst>
              <a:ext uri="{FF2B5EF4-FFF2-40B4-BE49-F238E27FC236}">
                <a16:creationId xmlns:a16="http://schemas.microsoft.com/office/drawing/2014/main" id="{0238355E-7D0F-4537-A380-88CAFB5BD2DA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13</a:t>
            </a:fld>
            <a:endParaRPr lang="ru-RU" dirty="0"/>
          </a:p>
        </p:txBody>
      </p:sp>
      <p:sp>
        <p:nvSpPr>
          <p:cNvPr id="22" name="Прямоугольник: скругленные углы 15">
            <a:extLst>
              <a:ext uri="{FF2B5EF4-FFF2-40B4-BE49-F238E27FC236}">
                <a16:creationId xmlns:a16="http://schemas.microsoft.com/office/drawing/2014/main" id="{B97ACF7F-A397-40B9-B9A2-2C22D6465D4E}"/>
              </a:ext>
            </a:extLst>
          </p:cNvPr>
          <p:cNvSpPr/>
          <p:nvPr/>
        </p:nvSpPr>
        <p:spPr>
          <a:xfrm>
            <a:off x="6700230" y="3331356"/>
            <a:ext cx="4969575" cy="5283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100" dirty="0">
                <a:solidFill>
                  <a:schemeClr val="tx1"/>
                </a:solidFill>
              </a:rPr>
              <a:t>Разверните окно выбора периода выполненных услуг</a:t>
            </a:r>
          </a:p>
        </p:txBody>
      </p:sp>
      <p:sp>
        <p:nvSpPr>
          <p:cNvPr id="23" name="Прямоугольник: скругленные углы 15">
            <a:extLst>
              <a:ext uri="{FF2B5EF4-FFF2-40B4-BE49-F238E27FC236}">
                <a16:creationId xmlns:a16="http://schemas.microsoft.com/office/drawing/2014/main" id="{ADAACCA5-0028-45BE-9E67-CE98301C25CC}"/>
              </a:ext>
            </a:extLst>
          </p:cNvPr>
          <p:cNvSpPr/>
          <p:nvPr/>
        </p:nvSpPr>
        <p:spPr>
          <a:xfrm>
            <a:off x="6700230" y="4814919"/>
            <a:ext cx="4969575" cy="643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Нажмите на кнопку </a:t>
            </a:r>
            <a:r>
              <a:rPr lang="ru-RU" sz="1100" b="1" dirty="0">
                <a:solidFill>
                  <a:schemeClr val="tx1"/>
                </a:solidFill>
              </a:rPr>
              <a:t>«Выбрать»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F6D22EA-1297-445D-9792-8C2E6BD6DBEE}"/>
              </a:ext>
            </a:extLst>
          </p:cNvPr>
          <p:cNvSpPr/>
          <p:nvPr/>
        </p:nvSpPr>
        <p:spPr>
          <a:xfrm>
            <a:off x="2331009" y="4821241"/>
            <a:ext cx="1426085" cy="91882"/>
          </a:xfrm>
          <a:prstGeom prst="rect">
            <a:avLst/>
          </a:prstGeom>
          <a:noFill/>
          <a:ln w="1905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9B81C24-E511-4922-8D70-E614F7D381B4}"/>
              </a:ext>
            </a:extLst>
          </p:cNvPr>
          <p:cNvGrpSpPr/>
          <p:nvPr/>
        </p:nvGrpSpPr>
        <p:grpSpPr>
          <a:xfrm>
            <a:off x="3960896" y="4094178"/>
            <a:ext cx="800595" cy="640362"/>
            <a:chOff x="7950037" y="3601299"/>
            <a:chExt cx="800595" cy="640362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883A3DE2-BD1D-471E-9BC5-0A9B68D36C74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: вниз 29">
              <a:extLst>
                <a:ext uri="{FF2B5EF4-FFF2-40B4-BE49-F238E27FC236}">
                  <a16:creationId xmlns:a16="http://schemas.microsoft.com/office/drawing/2014/main" id="{E4592656-ACBA-495A-BEE1-2C406F27E4A8}"/>
                </a:ext>
              </a:extLst>
            </p:cNvPr>
            <p:cNvSpPr/>
            <p:nvPr/>
          </p:nvSpPr>
          <p:spPr>
            <a:xfrm rot="2879663">
              <a:off x="8000363" y="4039203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A16A5BE-4913-494A-88AE-9DCF2F053E9A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E9C3D73-8ED5-4972-BF3F-ABF58CF48F42}"/>
              </a:ext>
            </a:extLst>
          </p:cNvPr>
          <p:cNvGrpSpPr/>
          <p:nvPr/>
        </p:nvGrpSpPr>
        <p:grpSpPr>
          <a:xfrm>
            <a:off x="4144515" y="5352065"/>
            <a:ext cx="800595" cy="640362"/>
            <a:chOff x="7950037" y="3601299"/>
            <a:chExt cx="800595" cy="640362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4028AF0A-FA33-4FA9-9C03-FF41493452B7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: вниз 29">
              <a:extLst>
                <a:ext uri="{FF2B5EF4-FFF2-40B4-BE49-F238E27FC236}">
                  <a16:creationId xmlns:a16="http://schemas.microsoft.com/office/drawing/2014/main" id="{4A846BF6-014E-41BF-86C0-A6C9EE07787D}"/>
                </a:ext>
              </a:extLst>
            </p:cNvPr>
            <p:cNvSpPr/>
            <p:nvPr/>
          </p:nvSpPr>
          <p:spPr>
            <a:xfrm rot="2879663">
              <a:off x="8000363" y="4039203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7FF2D5B-A0A3-47A0-A747-7822A6A3A1B4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4" name="Прямоугольник: скругленные углы 15">
            <a:extLst>
              <a:ext uri="{FF2B5EF4-FFF2-40B4-BE49-F238E27FC236}">
                <a16:creationId xmlns:a16="http://schemas.microsoft.com/office/drawing/2014/main" id="{30045DA5-D2F6-41E1-B0E3-C07676CA5408}"/>
              </a:ext>
            </a:extLst>
          </p:cNvPr>
          <p:cNvSpPr/>
          <p:nvPr/>
        </p:nvSpPr>
        <p:spPr>
          <a:xfrm>
            <a:off x="6700230" y="4013572"/>
            <a:ext cx="4969575" cy="682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окне выбора периода обозначьте дату или период для формирования списка выполненных исследований</a:t>
            </a: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4BA9C1C0-875E-45AD-AAB3-11D69AE6089E}"/>
              </a:ext>
            </a:extLst>
          </p:cNvPr>
          <p:cNvGrpSpPr/>
          <p:nvPr/>
        </p:nvGrpSpPr>
        <p:grpSpPr>
          <a:xfrm>
            <a:off x="3884036" y="4726024"/>
            <a:ext cx="887303" cy="590718"/>
            <a:chOff x="7863329" y="3601299"/>
            <a:chExt cx="887303" cy="59071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E66D656F-CF68-473E-BDDB-B04F0B56B2A1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трелка: вниз 29">
              <a:extLst>
                <a:ext uri="{FF2B5EF4-FFF2-40B4-BE49-F238E27FC236}">
                  <a16:creationId xmlns:a16="http://schemas.microsoft.com/office/drawing/2014/main" id="{35252C75-9AED-41B4-B903-B2DCAAC39244}"/>
                </a:ext>
              </a:extLst>
            </p:cNvPr>
            <p:cNvSpPr/>
            <p:nvPr/>
          </p:nvSpPr>
          <p:spPr>
            <a:xfrm rot="4193751">
              <a:off x="7913655" y="3892100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7F4135E-A4BA-46D4-9713-542F5C75E3FA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84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99496A-5FD9-4A7D-9488-F5BB803EC755}"/>
              </a:ext>
            </a:extLst>
          </p:cNvPr>
          <p:cNvSpPr/>
          <p:nvPr/>
        </p:nvSpPr>
        <p:spPr>
          <a:xfrm>
            <a:off x="6915784" y="4065980"/>
            <a:ext cx="4608151" cy="2185591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7025" y="492970"/>
            <a:ext cx="4612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Формирование Результата исследования КТ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7025" y="1470800"/>
            <a:ext cx="5811522" cy="2221549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63" y="3894363"/>
            <a:ext cx="10953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5445006" y="1828422"/>
            <a:ext cx="714632" cy="707816"/>
            <a:chOff x="8036000" y="3601299"/>
            <a:chExt cx="714632" cy="707816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2678291">
              <a:off x="8036000" y="4056331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1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024233" y="1389317"/>
            <a:ext cx="4640742" cy="781161"/>
          </a:xfrm>
          <a:prstGeom prst="roundRect">
            <a:avLst>
              <a:gd name="adj" fmla="val 165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списке назначений найдите направление пациента, которому была выполнена услуга, для этого вы можете воспользоваться фильтром </a:t>
            </a:r>
            <a:r>
              <a:rPr lang="ru-RU" sz="1100" b="1" dirty="0">
                <a:solidFill>
                  <a:schemeClr val="tx1"/>
                </a:solidFill>
              </a:rPr>
              <a:t>«Поиск»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r="1569"/>
          <a:stretch/>
        </p:blipFill>
        <p:spPr>
          <a:xfrm>
            <a:off x="527026" y="3938109"/>
            <a:ext cx="4053434" cy="2426921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4580460" y="5503956"/>
            <a:ext cx="903024" cy="590718"/>
            <a:chOff x="7847608" y="3601299"/>
            <a:chExt cx="903024" cy="590718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5400000">
              <a:off x="7897934" y="3770266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026450" y="4735115"/>
            <a:ext cx="4375053" cy="607449"/>
          </a:xfrm>
          <a:prstGeom prst="roundRect">
            <a:avLst>
              <a:gd name="adj" fmla="val 189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окне </a:t>
            </a:r>
            <a:r>
              <a:rPr lang="ru-RU" sz="1100" b="1" dirty="0">
                <a:solidFill>
                  <a:schemeClr val="tx1"/>
                </a:solidFill>
              </a:rPr>
              <a:t>«Результат исследования КТ» </a:t>
            </a:r>
            <a:r>
              <a:rPr lang="ru-RU" sz="1100" dirty="0">
                <a:solidFill>
                  <a:schemeClr val="tx1"/>
                </a:solidFill>
              </a:rPr>
              <a:t>в поле </a:t>
            </a:r>
            <a:r>
              <a:rPr lang="ru-RU" sz="1100" b="1" dirty="0">
                <a:solidFill>
                  <a:schemeClr val="tx1"/>
                </a:solidFill>
              </a:rPr>
              <a:t>«Заключение» </a:t>
            </a:r>
            <a:r>
              <a:rPr lang="ru-RU" sz="1100" dirty="0">
                <a:solidFill>
                  <a:schemeClr val="tx1"/>
                </a:solidFill>
              </a:rPr>
              <a:t>необходимо ввести заключение по КТ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46F01DB-F2B4-49D2-8FA5-43532DA200EB}"/>
              </a:ext>
            </a:extLst>
          </p:cNvPr>
          <p:cNvSpPr/>
          <p:nvPr/>
        </p:nvSpPr>
        <p:spPr>
          <a:xfrm>
            <a:off x="465553" y="3898888"/>
            <a:ext cx="11199421" cy="2516147"/>
          </a:xfrm>
          <a:prstGeom prst="roundRect">
            <a:avLst>
              <a:gd name="adj" fmla="val 2739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A6DFF70-0FF9-4636-B967-5468CD8E2246}"/>
              </a:ext>
            </a:extLst>
          </p:cNvPr>
          <p:cNvSpPr/>
          <p:nvPr/>
        </p:nvSpPr>
        <p:spPr>
          <a:xfrm>
            <a:off x="465554" y="1389317"/>
            <a:ext cx="5982872" cy="2357185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омер слайда 10">
            <a:extLst>
              <a:ext uri="{FF2B5EF4-FFF2-40B4-BE49-F238E27FC236}">
                <a16:creationId xmlns:a16="http://schemas.microsoft.com/office/drawing/2014/main" id="{E908ED6F-93C5-4843-86BC-39F9147A8F7C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14</a:t>
            </a:fld>
            <a:endParaRPr lang="ru-RU" dirty="0"/>
          </a:p>
        </p:txBody>
      </p:sp>
      <p:sp>
        <p:nvSpPr>
          <p:cNvPr id="22" name="Прямоугольник: скругленные углы 15">
            <a:extLst>
              <a:ext uri="{FF2B5EF4-FFF2-40B4-BE49-F238E27FC236}">
                <a16:creationId xmlns:a16="http://schemas.microsoft.com/office/drawing/2014/main" id="{36738C1F-5339-46B1-B8D0-BC7671032B89}"/>
              </a:ext>
            </a:extLst>
          </p:cNvPr>
          <p:cNvSpPr/>
          <p:nvPr/>
        </p:nvSpPr>
        <p:spPr>
          <a:xfrm>
            <a:off x="7026450" y="5396717"/>
            <a:ext cx="4375053" cy="678092"/>
          </a:xfrm>
          <a:prstGeom prst="roundRect">
            <a:avLst>
              <a:gd name="adj" fmla="val 1556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10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Нажать на кнопку </a:t>
            </a:r>
            <a:r>
              <a:rPr lang="ru-RU" sz="1100" b="1" dirty="0">
                <a:solidFill>
                  <a:schemeClr val="tx1"/>
                </a:solidFill>
              </a:rPr>
              <a:t>«Записать»</a:t>
            </a:r>
            <a:r>
              <a:rPr lang="ru-RU" sz="1100" dirty="0">
                <a:solidFill>
                  <a:schemeClr val="tx1"/>
                </a:solidFill>
              </a:rPr>
              <a:t>. Номер и дата </a:t>
            </a:r>
            <a:r>
              <a:rPr lang="ru-RU" sz="1100" dirty="0" err="1">
                <a:solidFill>
                  <a:schemeClr val="tx1"/>
                </a:solidFill>
              </a:rPr>
              <a:t>проставятся</a:t>
            </a:r>
            <a:r>
              <a:rPr lang="ru-RU" sz="1100" dirty="0">
                <a:solidFill>
                  <a:schemeClr val="tx1"/>
                </a:solidFill>
              </a:rPr>
              <a:t> системой автоматически </a:t>
            </a: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id="{DD7A8501-90E9-4F67-B9AA-0DE4218C225E}"/>
              </a:ext>
            </a:extLst>
          </p:cNvPr>
          <p:cNvSpPr/>
          <p:nvPr/>
        </p:nvSpPr>
        <p:spPr>
          <a:xfrm>
            <a:off x="7024233" y="2908602"/>
            <a:ext cx="4640742" cy="783747"/>
          </a:xfrm>
          <a:prstGeom prst="roundRect">
            <a:avLst>
              <a:gd name="adj" fmla="val 138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8</a:t>
            </a:r>
          </a:p>
          <a:p>
            <a:r>
              <a:rPr lang="ru-RU" sz="1100" dirty="0">
                <a:solidFill>
                  <a:schemeClr val="tx1"/>
                </a:solidFill>
              </a:rPr>
              <a:t>Появится окно предупреждения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b="1" dirty="0">
                <a:solidFill>
                  <a:schemeClr val="tx1"/>
                </a:solidFill>
              </a:rPr>
              <a:t>«Вы уверены, что услуга выполнена?»,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нажмите на кнопку </a:t>
            </a:r>
            <a:r>
              <a:rPr lang="ru-RU" sz="1100" b="1" dirty="0">
                <a:solidFill>
                  <a:schemeClr val="tx1"/>
                </a:solidFill>
              </a:rPr>
              <a:t>«Да»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Прямоугольник: скругленные углы 15">
            <a:extLst>
              <a:ext uri="{FF2B5EF4-FFF2-40B4-BE49-F238E27FC236}">
                <a16:creationId xmlns:a16="http://schemas.microsoft.com/office/drawing/2014/main" id="{B86A7AF6-8AF6-4BAD-95DA-7E9685ACDD1E}"/>
              </a:ext>
            </a:extLst>
          </p:cNvPr>
          <p:cNvSpPr/>
          <p:nvPr/>
        </p:nvSpPr>
        <p:spPr>
          <a:xfrm>
            <a:off x="7024233" y="2234026"/>
            <a:ext cx="4640742" cy="638404"/>
          </a:xfrm>
          <a:prstGeom prst="roundRect">
            <a:avLst>
              <a:gd name="adj" fmla="val 1785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7</a:t>
            </a:r>
          </a:p>
          <a:p>
            <a:r>
              <a:rPr lang="ru-RU" sz="1100" dirty="0">
                <a:solidFill>
                  <a:schemeClr val="tx1"/>
                </a:solidFill>
              </a:rPr>
              <a:t>После того как вы нашли направление пациента, которому была оказана услуга, двойным щелчком мыши нажмите по выбранному направлению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FD6B757-3D47-4CFE-ACE0-9550459BB0F5}"/>
              </a:ext>
            </a:extLst>
          </p:cNvPr>
          <p:cNvGrpSpPr/>
          <p:nvPr/>
        </p:nvGrpSpPr>
        <p:grpSpPr>
          <a:xfrm>
            <a:off x="1905469" y="2123149"/>
            <a:ext cx="714632" cy="707816"/>
            <a:chOff x="8036000" y="3601299"/>
            <a:chExt cx="714632" cy="707816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611DCAA2-B569-4631-8639-A81E69FBB296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: вниз 29">
              <a:extLst>
                <a:ext uri="{FF2B5EF4-FFF2-40B4-BE49-F238E27FC236}">
                  <a16:creationId xmlns:a16="http://schemas.microsoft.com/office/drawing/2014/main" id="{ED238F48-AAF0-4D27-BBCC-68D51696C8AD}"/>
                </a:ext>
              </a:extLst>
            </p:cNvPr>
            <p:cNvSpPr/>
            <p:nvPr/>
          </p:nvSpPr>
          <p:spPr>
            <a:xfrm rot="2678291">
              <a:off x="8036000" y="4056331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0A3263-DC17-4765-808B-D4E77B1809D0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8E6E3F8-03B8-4064-A2FA-AA66D6F1BA13}"/>
              </a:ext>
            </a:extLst>
          </p:cNvPr>
          <p:cNvGrpSpPr/>
          <p:nvPr/>
        </p:nvGrpSpPr>
        <p:grpSpPr>
          <a:xfrm>
            <a:off x="1536337" y="3032422"/>
            <a:ext cx="890395" cy="590718"/>
            <a:chOff x="8100392" y="3601299"/>
            <a:chExt cx="890395" cy="590718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0F9CF15C-6202-4A48-AA2D-D6E5CC1D09C1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: вниз 29">
              <a:extLst>
                <a:ext uri="{FF2B5EF4-FFF2-40B4-BE49-F238E27FC236}">
                  <a16:creationId xmlns:a16="http://schemas.microsoft.com/office/drawing/2014/main" id="{03BB4796-2939-44CD-A170-948CB509AEC3}"/>
                </a:ext>
              </a:extLst>
            </p:cNvPr>
            <p:cNvSpPr/>
            <p:nvPr/>
          </p:nvSpPr>
          <p:spPr>
            <a:xfrm rot="17369888">
              <a:off x="8788329" y="3877106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6A10A0-F7C5-4ED6-AE62-0FABCDBE08E6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09B2373-B2D6-4A25-8196-5A37734C6538}"/>
              </a:ext>
            </a:extLst>
          </p:cNvPr>
          <p:cNvGrpSpPr/>
          <p:nvPr/>
        </p:nvGrpSpPr>
        <p:grpSpPr>
          <a:xfrm>
            <a:off x="2102231" y="4003853"/>
            <a:ext cx="903024" cy="590718"/>
            <a:chOff x="7847608" y="3601299"/>
            <a:chExt cx="903024" cy="590718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5919A21F-5D83-4267-A557-C1160CDB4379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трелка: вниз 29">
              <a:extLst>
                <a:ext uri="{FF2B5EF4-FFF2-40B4-BE49-F238E27FC236}">
                  <a16:creationId xmlns:a16="http://schemas.microsoft.com/office/drawing/2014/main" id="{2BFD8F17-8A75-4561-A023-9D85FF35A888}"/>
                </a:ext>
              </a:extLst>
            </p:cNvPr>
            <p:cNvSpPr/>
            <p:nvPr/>
          </p:nvSpPr>
          <p:spPr>
            <a:xfrm rot="5400000">
              <a:off x="7897934" y="3770266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F2D075-E47D-4870-8B23-09675F2AE32A}"/>
                </a:ext>
              </a:extLst>
            </p:cNvPr>
            <p:cNvSpPr txBox="1"/>
            <p:nvPr/>
          </p:nvSpPr>
          <p:spPr>
            <a:xfrm>
              <a:off x="8218582" y="3721346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B938B25-AC6A-4785-AD0A-9298C847632C}"/>
              </a:ext>
            </a:extLst>
          </p:cNvPr>
          <p:cNvSpPr txBox="1"/>
          <p:nvPr/>
        </p:nvSpPr>
        <p:spPr>
          <a:xfrm>
            <a:off x="7216251" y="4054266"/>
            <a:ext cx="40234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100" dirty="0"/>
              <a:t>При отсутствии МИС МО или невозможности выгрузить файл </a:t>
            </a:r>
            <a:br>
              <a:rPr lang="ru-RU" sz="1100" dirty="0"/>
            </a:br>
            <a:r>
              <a:rPr lang="ru-RU" sz="1100" dirty="0"/>
              <a:t>с расшифровкой КТ исследования заключение можно создать </a:t>
            </a:r>
            <a:br>
              <a:rPr lang="ru-RU" sz="1100" dirty="0"/>
            </a:br>
            <a:r>
              <a:rPr lang="ru-RU" sz="1100" dirty="0"/>
              <a:t>в ИС «РЛПК»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89600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E75BD9E-1255-4940-A2F1-87C51AE3F0F5}"/>
              </a:ext>
            </a:extLst>
          </p:cNvPr>
          <p:cNvGrpSpPr/>
          <p:nvPr/>
        </p:nvGrpSpPr>
        <p:grpSpPr>
          <a:xfrm>
            <a:off x="527025" y="4958106"/>
            <a:ext cx="3200243" cy="1464281"/>
            <a:chOff x="527025" y="4958106"/>
            <a:chExt cx="3200243" cy="146428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988EB200-8A74-4183-B4F6-4E98F8FEABF1}"/>
                </a:ext>
              </a:extLst>
            </p:cNvPr>
            <p:cNvGrpSpPr/>
            <p:nvPr/>
          </p:nvGrpSpPr>
          <p:grpSpPr>
            <a:xfrm>
              <a:off x="527025" y="4958106"/>
              <a:ext cx="3200243" cy="1464281"/>
              <a:chOff x="162548" y="5141285"/>
              <a:chExt cx="5039004" cy="2719437"/>
            </a:xfrm>
          </p:grpSpPr>
          <p:pic>
            <p:nvPicPr>
              <p:cNvPr id="17" name="Рисунок 16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2548" y="5141285"/>
                <a:ext cx="5039004" cy="2719437"/>
              </a:xfrm>
              <a:prstGeom prst="rect">
                <a:avLst/>
              </a:prstGeom>
            </p:spPr>
          </p:pic>
          <p:pic>
            <p:nvPicPr>
              <p:cNvPr id="1536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541" y="7333226"/>
                <a:ext cx="71438" cy="10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5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59" y="7332230"/>
                <a:ext cx="72117" cy="105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11BC647-D4F7-4C4F-BF89-275BFD001EE2}"/>
                </a:ext>
              </a:extLst>
            </p:cNvPr>
            <p:cNvSpPr/>
            <p:nvPr/>
          </p:nvSpPr>
          <p:spPr>
            <a:xfrm>
              <a:off x="1114787" y="5534838"/>
              <a:ext cx="545519" cy="144000"/>
            </a:xfrm>
            <a:prstGeom prst="rect">
              <a:avLst/>
            </a:prstGeom>
            <a:noFill/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4FAD36B-825F-43C1-8E6E-695B2DAC238A}"/>
                </a:ext>
              </a:extLst>
            </p:cNvPr>
            <p:cNvSpPr/>
            <p:nvPr/>
          </p:nvSpPr>
          <p:spPr>
            <a:xfrm>
              <a:off x="527025" y="5182263"/>
              <a:ext cx="545519" cy="144000"/>
            </a:xfrm>
            <a:prstGeom prst="rect">
              <a:avLst/>
            </a:prstGeom>
            <a:noFill/>
            <a:ln w="28575">
              <a:solidFill>
                <a:srgbClr val="ED1C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/>
          <p:nvPr/>
        </p:nvPicPr>
        <p:blipFill rotWithShape="1">
          <a:blip r:embed="rId4"/>
          <a:srcRect b="45708"/>
          <a:stretch/>
        </p:blipFill>
        <p:spPr>
          <a:xfrm>
            <a:off x="637382" y="1432210"/>
            <a:ext cx="4187836" cy="1702254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9DAB37C-897A-48E3-8542-8B44A9711A48}"/>
              </a:ext>
            </a:extLst>
          </p:cNvPr>
          <p:cNvGrpSpPr/>
          <p:nvPr/>
        </p:nvGrpSpPr>
        <p:grpSpPr>
          <a:xfrm>
            <a:off x="637382" y="3365216"/>
            <a:ext cx="2800264" cy="1359542"/>
            <a:chOff x="79058" y="3460109"/>
            <a:chExt cx="3241494" cy="1359542"/>
          </a:xfrm>
        </p:grpSpPr>
        <p:pic>
          <p:nvPicPr>
            <p:cNvPr id="3" name="Рисунок 2"/>
            <p:cNvPicPr/>
            <p:nvPr/>
          </p:nvPicPr>
          <p:blipFill rotWithShape="1">
            <a:blip r:embed="rId5"/>
            <a:srcRect r="47881" b="35374"/>
            <a:stretch/>
          </p:blipFill>
          <p:spPr bwMode="auto">
            <a:xfrm>
              <a:off x="79058" y="3460109"/>
              <a:ext cx="3241494" cy="13595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73" y="4156113"/>
              <a:ext cx="22860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FC7D3B4E-5E0D-4BDA-A1DC-0F1B24D90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306" y="4384535"/>
              <a:ext cx="22860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97" y="4582319"/>
            <a:ext cx="230675" cy="15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2211679" y="1756007"/>
            <a:ext cx="818494" cy="590718"/>
            <a:chOff x="7932138" y="3601299"/>
            <a:chExt cx="818494" cy="590718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937861" y="3549163"/>
            <a:ext cx="876183" cy="590718"/>
            <a:chOff x="7874449" y="3601299"/>
            <a:chExt cx="876183" cy="590718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4137891">
              <a:off x="7924775" y="3927637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25036" y="3728105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27025" y="492970"/>
            <a:ext cx="5859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Присоединение файлов к  Результатам исследования КТ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637522" y="1378518"/>
            <a:ext cx="4511015" cy="1154617"/>
          </a:xfrm>
          <a:prstGeom prst="roundRect">
            <a:avLst>
              <a:gd name="adj" fmla="val 1003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</a:p>
          <a:p>
            <a:r>
              <a:rPr lang="ru-RU" sz="1100" dirty="0">
                <a:solidFill>
                  <a:schemeClr val="tx1"/>
                </a:solidFill>
              </a:rPr>
              <a:t>К результату исследования КТ можно прикрепить файлы, например, заключение КТ, которое было сформировано с помощью медицинской информационной системы. Для этого перейдите во вкладку </a:t>
            </a:r>
            <a:r>
              <a:rPr lang="ru-RU" sz="1100" b="1" dirty="0">
                <a:solidFill>
                  <a:schemeClr val="tx1"/>
                </a:solidFill>
              </a:rPr>
              <a:t>«Присоединенные файлы»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637522" y="2614044"/>
            <a:ext cx="4511015" cy="5659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10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Нажмите на кнопку </a:t>
            </a:r>
            <a:r>
              <a:rPr lang="ru-RU" sz="1100" b="1" dirty="0">
                <a:solidFill>
                  <a:schemeClr val="tx1"/>
                </a:solidFill>
              </a:rPr>
              <a:t>«Добавить»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994960" y="5532634"/>
            <a:ext cx="819084" cy="590718"/>
            <a:chOff x="7931548" y="3601299"/>
            <a:chExt cx="819084" cy="590718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481155">
              <a:off x="7981874" y="39742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14963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2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647723" y="3934250"/>
            <a:ext cx="4511015" cy="581418"/>
          </a:xfrm>
          <a:prstGeom prst="roundRect">
            <a:avLst>
              <a:gd name="adj" fmla="val 81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12</a:t>
            </a:r>
          </a:p>
          <a:p>
            <a:r>
              <a:rPr lang="ru-RU" sz="1100" dirty="0">
                <a:solidFill>
                  <a:schemeClr val="tx1"/>
                </a:solidFill>
              </a:rPr>
              <a:t>Откроется окно «Выбор файла», нажмите на кнопку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b="1" dirty="0">
                <a:solidFill>
                  <a:schemeClr val="tx1"/>
                </a:solidFill>
              </a:rPr>
              <a:t>«Выбрать с диска»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B6F4209-86CE-4CBD-9D2F-68FA8D3C5B24}"/>
              </a:ext>
            </a:extLst>
          </p:cNvPr>
          <p:cNvSpPr/>
          <p:nvPr/>
        </p:nvSpPr>
        <p:spPr>
          <a:xfrm>
            <a:off x="465554" y="4950754"/>
            <a:ext cx="5982872" cy="1464281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A0D64D6-BAB0-401F-964D-9E75F60AEB50}"/>
              </a:ext>
            </a:extLst>
          </p:cNvPr>
          <p:cNvSpPr/>
          <p:nvPr/>
        </p:nvSpPr>
        <p:spPr>
          <a:xfrm>
            <a:off x="465554" y="3348315"/>
            <a:ext cx="5982872" cy="1464281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8741E6BA-B88A-4F2C-A65D-DF46FA7F0C7A}"/>
              </a:ext>
            </a:extLst>
          </p:cNvPr>
          <p:cNvSpPr/>
          <p:nvPr/>
        </p:nvSpPr>
        <p:spPr>
          <a:xfrm>
            <a:off x="465554" y="1378518"/>
            <a:ext cx="5982872" cy="1802751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10">
            <a:extLst>
              <a:ext uri="{FF2B5EF4-FFF2-40B4-BE49-F238E27FC236}">
                <a16:creationId xmlns:a16="http://schemas.microsoft.com/office/drawing/2014/main" id="{18ADA239-9A6A-4C2D-B3C0-1722AA68C8E5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15</a:t>
            </a:fld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E8D471D-07A3-43CE-8B64-604335443A88}"/>
              </a:ext>
            </a:extLst>
          </p:cNvPr>
          <p:cNvGrpSpPr/>
          <p:nvPr/>
        </p:nvGrpSpPr>
        <p:grpSpPr>
          <a:xfrm>
            <a:off x="2504915" y="4227550"/>
            <a:ext cx="895464" cy="590718"/>
            <a:chOff x="7855168" y="3601299"/>
            <a:chExt cx="895464" cy="590718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0CF10EDA-1050-4A9F-BD94-B7F71E1FEE7F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трелка: вниз 29">
              <a:extLst>
                <a:ext uri="{FF2B5EF4-FFF2-40B4-BE49-F238E27FC236}">
                  <a16:creationId xmlns:a16="http://schemas.microsoft.com/office/drawing/2014/main" id="{1EA125E6-0032-4D1B-8973-463A589F9997}"/>
                </a:ext>
              </a:extLst>
            </p:cNvPr>
            <p:cNvSpPr/>
            <p:nvPr/>
          </p:nvSpPr>
          <p:spPr>
            <a:xfrm rot="6354945">
              <a:off x="7905494" y="3655215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243A22-9E1E-430A-BD7D-4B7863B5E1B3}"/>
                </a:ext>
              </a:extLst>
            </p:cNvPr>
            <p:cNvSpPr txBox="1"/>
            <p:nvPr/>
          </p:nvSpPr>
          <p:spPr>
            <a:xfrm>
              <a:off x="8225036" y="3728105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AE9015F4-9008-4592-B3F5-6813FC562228}"/>
              </a:ext>
            </a:extLst>
          </p:cNvPr>
          <p:cNvSpPr/>
          <p:nvPr/>
        </p:nvSpPr>
        <p:spPr>
          <a:xfrm>
            <a:off x="6637522" y="3255476"/>
            <a:ext cx="4511015" cy="5659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11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Выберите </a:t>
            </a:r>
            <a:r>
              <a:rPr lang="ru-RU" sz="1100" b="1" dirty="0">
                <a:solidFill>
                  <a:schemeClr val="tx1"/>
                </a:solidFill>
              </a:rPr>
              <a:t>«Файл с диска»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: скругленные углы 15">
            <a:extLst>
              <a:ext uri="{FF2B5EF4-FFF2-40B4-BE49-F238E27FC236}">
                <a16:creationId xmlns:a16="http://schemas.microsoft.com/office/drawing/2014/main" id="{B4DE5334-8085-486A-9383-ACAA488C2711}"/>
              </a:ext>
            </a:extLst>
          </p:cNvPr>
          <p:cNvSpPr/>
          <p:nvPr/>
        </p:nvSpPr>
        <p:spPr>
          <a:xfrm>
            <a:off x="6647723" y="4628455"/>
            <a:ext cx="4511015" cy="449728"/>
          </a:xfrm>
          <a:prstGeom prst="roundRect">
            <a:avLst>
              <a:gd name="adj" fmla="val 81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13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Выберите нужные файлы для загрузки</a:t>
            </a:r>
            <a:r>
              <a:rPr lang="ru-RU" sz="1400" dirty="0"/>
              <a:t> 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7A80BC2-5A97-4450-9567-C43914B07309}"/>
              </a:ext>
            </a:extLst>
          </p:cNvPr>
          <p:cNvGrpSpPr/>
          <p:nvPr/>
        </p:nvGrpSpPr>
        <p:grpSpPr>
          <a:xfrm>
            <a:off x="1726489" y="4967777"/>
            <a:ext cx="819084" cy="590718"/>
            <a:chOff x="7931548" y="3601299"/>
            <a:chExt cx="819084" cy="590718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BE357F92-62FA-4307-BE88-15C7497D9CD3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: вниз 29">
              <a:extLst>
                <a:ext uri="{FF2B5EF4-FFF2-40B4-BE49-F238E27FC236}">
                  <a16:creationId xmlns:a16="http://schemas.microsoft.com/office/drawing/2014/main" id="{7A34FFF5-12B4-4ACA-A5BE-447133F38239}"/>
                </a:ext>
              </a:extLst>
            </p:cNvPr>
            <p:cNvSpPr/>
            <p:nvPr/>
          </p:nvSpPr>
          <p:spPr>
            <a:xfrm rot="3481155">
              <a:off x="7981874" y="39742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E13022-5FC9-46CD-8B00-A5C04663B6D3}"/>
                </a:ext>
              </a:extLst>
            </p:cNvPr>
            <p:cNvSpPr txBox="1"/>
            <p:nvPr/>
          </p:nvSpPr>
          <p:spPr>
            <a:xfrm>
              <a:off x="8216639" y="3730837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755B604-0390-4FD4-8A15-980852218DAC}"/>
              </a:ext>
            </a:extLst>
          </p:cNvPr>
          <p:cNvGrpSpPr/>
          <p:nvPr/>
        </p:nvGrpSpPr>
        <p:grpSpPr>
          <a:xfrm>
            <a:off x="3006644" y="5532634"/>
            <a:ext cx="819084" cy="590718"/>
            <a:chOff x="7931548" y="3601299"/>
            <a:chExt cx="819084" cy="59071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8EB3A07-77AF-49B1-A912-7944D1EE7E23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трелка: вниз 29">
              <a:extLst>
                <a:ext uri="{FF2B5EF4-FFF2-40B4-BE49-F238E27FC236}">
                  <a16:creationId xmlns:a16="http://schemas.microsoft.com/office/drawing/2014/main" id="{C4D97F5E-BCD2-4B9E-86E2-BE50908D49AB}"/>
                </a:ext>
              </a:extLst>
            </p:cNvPr>
            <p:cNvSpPr/>
            <p:nvPr/>
          </p:nvSpPr>
          <p:spPr>
            <a:xfrm rot="3481155">
              <a:off x="7981874" y="39742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179486-2348-4BF3-911E-1D62E04D13AF}"/>
                </a:ext>
              </a:extLst>
            </p:cNvPr>
            <p:cNvSpPr txBox="1"/>
            <p:nvPr/>
          </p:nvSpPr>
          <p:spPr>
            <a:xfrm>
              <a:off x="8216639" y="3730837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49" name="Прямоугольник: скругленные углы 15">
            <a:extLst>
              <a:ext uri="{FF2B5EF4-FFF2-40B4-BE49-F238E27FC236}">
                <a16:creationId xmlns:a16="http://schemas.microsoft.com/office/drawing/2014/main" id="{4FCD2C7B-8C77-4D0A-857F-B13FAAABDE63}"/>
              </a:ext>
            </a:extLst>
          </p:cNvPr>
          <p:cNvSpPr/>
          <p:nvPr/>
        </p:nvSpPr>
        <p:spPr>
          <a:xfrm>
            <a:off x="6647723" y="5118925"/>
            <a:ext cx="4511015" cy="449728"/>
          </a:xfrm>
          <a:prstGeom prst="roundRect">
            <a:avLst>
              <a:gd name="adj" fmla="val 81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14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Нажмите </a:t>
            </a:r>
            <a:r>
              <a:rPr lang="ru-RU" sz="1100" b="1" dirty="0">
                <a:solidFill>
                  <a:schemeClr val="tx1"/>
                </a:solidFill>
              </a:rPr>
              <a:t>«Ок»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: скругленные углы 15">
            <a:extLst>
              <a:ext uri="{FF2B5EF4-FFF2-40B4-BE49-F238E27FC236}">
                <a16:creationId xmlns:a16="http://schemas.microsoft.com/office/drawing/2014/main" id="{6C9CBFF9-56C1-4384-8AEA-539723B860FB}"/>
              </a:ext>
            </a:extLst>
          </p:cNvPr>
          <p:cNvSpPr/>
          <p:nvPr/>
        </p:nvSpPr>
        <p:spPr>
          <a:xfrm>
            <a:off x="6647723" y="5638256"/>
            <a:ext cx="4511015" cy="556516"/>
          </a:xfrm>
          <a:prstGeom prst="roundRect">
            <a:avLst>
              <a:gd name="adj" fmla="val 81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15</a:t>
            </a:r>
          </a:p>
          <a:p>
            <a:r>
              <a:rPr lang="ru-RU" sz="1100" dirty="0">
                <a:solidFill>
                  <a:schemeClr val="tx1"/>
                </a:solidFill>
              </a:rPr>
              <a:t>Перейдите во вкладку «Основное»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9938BBB-85AC-42D9-AD34-91CA781F1205}"/>
              </a:ext>
            </a:extLst>
          </p:cNvPr>
          <p:cNvGrpSpPr/>
          <p:nvPr/>
        </p:nvGrpSpPr>
        <p:grpSpPr>
          <a:xfrm>
            <a:off x="1099896" y="4707254"/>
            <a:ext cx="819084" cy="590718"/>
            <a:chOff x="7931548" y="3601299"/>
            <a:chExt cx="819084" cy="59071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A0850C63-878F-4182-8741-741EE729D5D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трелка: вниз 29">
              <a:extLst>
                <a:ext uri="{FF2B5EF4-FFF2-40B4-BE49-F238E27FC236}">
                  <a16:creationId xmlns:a16="http://schemas.microsoft.com/office/drawing/2014/main" id="{CCCAEC60-E4E8-49C8-8719-F6825B12DB19}"/>
                </a:ext>
              </a:extLst>
            </p:cNvPr>
            <p:cNvSpPr/>
            <p:nvPr/>
          </p:nvSpPr>
          <p:spPr>
            <a:xfrm rot="3481155">
              <a:off x="7981874" y="39742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D504A12-3F5B-4F9D-81FE-3110D44C45D2}"/>
                </a:ext>
              </a:extLst>
            </p:cNvPr>
            <p:cNvSpPr txBox="1"/>
            <p:nvPr/>
          </p:nvSpPr>
          <p:spPr>
            <a:xfrm>
              <a:off x="8216639" y="3730837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16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95539" y="1883092"/>
            <a:ext cx="5873750" cy="3510915"/>
          </a:xfrm>
          <a:prstGeom prst="rect">
            <a:avLst/>
          </a:prstGeom>
        </p:spPr>
      </p:pic>
      <p:sp>
        <p:nvSpPr>
          <p:cNvPr id="3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292145" y="3589246"/>
            <a:ext cx="4304316" cy="1209177"/>
          </a:xfrm>
          <a:prstGeom prst="roundRect">
            <a:avLst>
              <a:gd name="adj" fmla="val 837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16</a:t>
            </a:r>
          </a:p>
          <a:p>
            <a:r>
              <a:rPr lang="ru-RU" sz="1100" dirty="0">
                <a:solidFill>
                  <a:schemeClr val="tx1"/>
                </a:solidFill>
              </a:rPr>
              <a:t>Если в направлении была указана почта пациента в поле </a:t>
            </a:r>
            <a:r>
              <a:rPr lang="ru-RU" sz="1100" b="1" dirty="0">
                <a:solidFill>
                  <a:schemeClr val="tx1"/>
                </a:solidFill>
              </a:rPr>
              <a:t>«Адрес электронной почты пациента»</a:t>
            </a:r>
            <a:r>
              <a:rPr lang="ru-RU" sz="1100" dirty="0">
                <a:solidFill>
                  <a:schemeClr val="tx1"/>
                </a:solidFill>
              </a:rPr>
              <a:t>, вы можете нажать на кнопку </a:t>
            </a:r>
            <a:r>
              <a:rPr lang="ru-RU" sz="1100" b="1" dirty="0">
                <a:solidFill>
                  <a:schemeClr val="tx1"/>
                </a:solidFill>
              </a:rPr>
              <a:t>«Отправить результат по почте» </a:t>
            </a:r>
            <a:r>
              <a:rPr lang="ru-RU" sz="1100" dirty="0">
                <a:solidFill>
                  <a:schemeClr val="tx1"/>
                </a:solidFill>
              </a:rPr>
              <a:t>и пациент получит результаты КТ на указанную почту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025" y="492970"/>
            <a:ext cx="4620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Отправка результатов КТ  на почту пациента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4632011" y="2424147"/>
            <a:ext cx="818494" cy="590718"/>
            <a:chOff x="7932138" y="3601299"/>
            <a:chExt cx="818494" cy="590718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B639B71-5991-4DEB-B922-5F44F009673E}"/>
              </a:ext>
            </a:extLst>
          </p:cNvPr>
          <p:cNvSpPr/>
          <p:nvPr/>
        </p:nvSpPr>
        <p:spPr>
          <a:xfrm>
            <a:off x="465553" y="1766054"/>
            <a:ext cx="6116221" cy="3739396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CDC283E8-AB7C-4725-95C0-4C1C62425321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72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нового Кабинета КТ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0" y="1360003"/>
            <a:ext cx="7081403" cy="270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137741" y="3548543"/>
            <a:ext cx="818494" cy="590718"/>
            <a:chOff x="7932138" y="3601299"/>
            <a:chExt cx="818494" cy="590718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8368294" y="2829639"/>
            <a:ext cx="3441052" cy="6549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Заходим в интерфейс МО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977077" y="2295908"/>
            <a:ext cx="818494" cy="590718"/>
            <a:chOff x="7932138" y="3601299"/>
            <a:chExt cx="818494" cy="590718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8368293" y="3638700"/>
            <a:ext cx="3439262" cy="5546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«Кабинет КТ» открываем справочник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5" y="4474240"/>
            <a:ext cx="6727371" cy="202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567830" y="5272640"/>
            <a:ext cx="818494" cy="590718"/>
            <a:chOff x="7932138" y="3601299"/>
            <a:chExt cx="818494" cy="590718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1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8368293" y="4347492"/>
            <a:ext cx="3439262" cy="957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списке «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КТ»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необходимо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нажать на кнопку «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1AAA642-1408-48EB-A603-4C6805DC1E86}"/>
              </a:ext>
            </a:extLst>
          </p:cNvPr>
          <p:cNvSpPr/>
          <p:nvPr/>
        </p:nvSpPr>
        <p:spPr>
          <a:xfrm>
            <a:off x="603136" y="1307774"/>
            <a:ext cx="7198625" cy="2911889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912E53C-49BD-41AF-9048-B9A2A5B7528C}"/>
              </a:ext>
            </a:extLst>
          </p:cNvPr>
          <p:cNvSpPr/>
          <p:nvPr/>
        </p:nvSpPr>
        <p:spPr>
          <a:xfrm>
            <a:off x="603136" y="4347492"/>
            <a:ext cx="7198625" cy="2232397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10">
            <a:extLst>
              <a:ext uri="{FF2B5EF4-FFF2-40B4-BE49-F238E27FC236}">
                <a16:creationId xmlns:a16="http://schemas.microsoft.com/office/drawing/2014/main" id="{061EB2F7-5A77-4945-A02D-DCE0554D1821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78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справочника Кабинета КТ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3" y="1351568"/>
            <a:ext cx="6543675" cy="25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4706692" y="2312392"/>
            <a:ext cx="818494" cy="590718"/>
            <a:chOff x="7932138" y="3601299"/>
            <a:chExt cx="818494" cy="590718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271631" y="3699195"/>
            <a:ext cx="4198830" cy="1598208"/>
          </a:xfrm>
          <a:prstGeom prst="roundRect">
            <a:avLst>
              <a:gd name="adj" fmla="val 976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вкладке «Основная» заполняем параметры: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Находим нужный район местонахождения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Запоняем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поле Адрес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местанохождения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кабинета КТ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Указываем Контактный телефон для связи с кабинетом КТ (предусмотрен </a:t>
            </a:r>
            <a:r>
              <a:rPr lang="ru-RU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формато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-логический контроль)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3" y="3944408"/>
            <a:ext cx="5351689" cy="242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2001802" y="4265835"/>
            <a:ext cx="840198" cy="590718"/>
            <a:chOff x="7910434" y="3601299"/>
            <a:chExt cx="840198" cy="590718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5400000">
              <a:off x="7960760" y="3774357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4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271631" y="5477237"/>
            <a:ext cx="4198830" cy="895906"/>
          </a:xfrm>
          <a:prstGeom prst="roundRect">
            <a:avLst>
              <a:gd name="adj" fmla="val 96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вкладке «Выполняемые услуги» – отмечаем необходимые для данного Кабинета КТ параметры услуг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EE6BFCC-652F-42AD-BF2B-1DA9CF973AEC}"/>
              </a:ext>
            </a:extLst>
          </p:cNvPr>
          <p:cNvSpPr/>
          <p:nvPr/>
        </p:nvSpPr>
        <p:spPr>
          <a:xfrm>
            <a:off x="1868440" y="2286805"/>
            <a:ext cx="2804314" cy="1593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09CCB6D-2FEA-42B6-968F-CDF891D2FC73}"/>
              </a:ext>
            </a:extLst>
          </p:cNvPr>
          <p:cNvSpPr/>
          <p:nvPr/>
        </p:nvSpPr>
        <p:spPr>
          <a:xfrm>
            <a:off x="1868440" y="2488560"/>
            <a:ext cx="2464986" cy="14010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BBDFD2E-E39F-4129-855D-E53202108EBA}"/>
              </a:ext>
            </a:extLst>
          </p:cNvPr>
          <p:cNvSpPr/>
          <p:nvPr/>
        </p:nvSpPr>
        <p:spPr>
          <a:xfrm>
            <a:off x="1868440" y="2671028"/>
            <a:ext cx="2464986" cy="14010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044B12B-6AC8-4EFC-AF9B-68E79DBD4ED1}"/>
              </a:ext>
            </a:extLst>
          </p:cNvPr>
          <p:cNvSpPr/>
          <p:nvPr/>
        </p:nvSpPr>
        <p:spPr>
          <a:xfrm>
            <a:off x="721540" y="2988740"/>
            <a:ext cx="6065240" cy="50398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49162F6-39EB-48FF-9720-4C795E8B51C4}"/>
              </a:ext>
            </a:extLst>
          </p:cNvPr>
          <p:cNvSpPr/>
          <p:nvPr/>
        </p:nvSpPr>
        <p:spPr>
          <a:xfrm>
            <a:off x="1868440" y="3573195"/>
            <a:ext cx="2817410" cy="126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1CDC8A-E5ED-4363-B84F-CA503528BEF2}"/>
              </a:ext>
            </a:extLst>
          </p:cNvPr>
          <p:cNvSpPr/>
          <p:nvPr/>
        </p:nvSpPr>
        <p:spPr>
          <a:xfrm>
            <a:off x="7265216" y="1351568"/>
            <a:ext cx="4153406" cy="1551542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Важно, внесенная информация сохраняется в базе данных ТОЛЬКО после нажатия кнопки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«Записать и закрыть»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217DB0-58E4-4402-A409-7304EC5218A6}"/>
              </a:ext>
            </a:extLst>
          </p:cNvPr>
          <p:cNvSpPr txBox="1"/>
          <p:nvPr/>
        </p:nvSpPr>
        <p:spPr>
          <a:xfrm>
            <a:off x="7271630" y="1613587"/>
            <a:ext cx="255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! </a:t>
            </a:r>
          </a:p>
        </p:txBody>
      </p:sp>
      <p:sp>
        <p:nvSpPr>
          <p:cNvPr id="23" name="Номер слайда 10">
            <a:extLst>
              <a:ext uri="{FF2B5EF4-FFF2-40B4-BE49-F238E27FC236}">
                <a16:creationId xmlns:a16="http://schemas.microsoft.com/office/drawing/2014/main" id="{D2224A1B-6E06-4027-8485-1AEC6422A383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307884D-4054-49E2-B279-4B1F963A6D91}"/>
              </a:ext>
            </a:extLst>
          </p:cNvPr>
          <p:cNvSpPr/>
          <p:nvPr/>
        </p:nvSpPr>
        <p:spPr>
          <a:xfrm>
            <a:off x="1082842" y="4476519"/>
            <a:ext cx="886326" cy="1521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41289CB-C081-459B-B8EF-3D9D9B394502}"/>
              </a:ext>
            </a:extLst>
          </p:cNvPr>
          <p:cNvSpPr/>
          <p:nvPr/>
        </p:nvSpPr>
        <p:spPr>
          <a:xfrm>
            <a:off x="1480506" y="5158775"/>
            <a:ext cx="143757" cy="1386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5D106E3-DE84-4A05-92B0-87F906543D39}"/>
              </a:ext>
            </a:extLst>
          </p:cNvPr>
          <p:cNvSpPr/>
          <p:nvPr/>
        </p:nvSpPr>
        <p:spPr>
          <a:xfrm>
            <a:off x="1480506" y="5292955"/>
            <a:ext cx="143757" cy="1386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0B4A979-976E-4786-8AE1-FD442CA935D3}"/>
              </a:ext>
            </a:extLst>
          </p:cNvPr>
          <p:cNvSpPr/>
          <p:nvPr/>
        </p:nvSpPr>
        <p:spPr>
          <a:xfrm>
            <a:off x="1480506" y="5427135"/>
            <a:ext cx="143757" cy="1386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D1EBFC9-CA5F-4A90-9B1E-459DC958E566}"/>
              </a:ext>
            </a:extLst>
          </p:cNvPr>
          <p:cNvSpPr/>
          <p:nvPr/>
        </p:nvSpPr>
        <p:spPr>
          <a:xfrm>
            <a:off x="1480506" y="5562465"/>
            <a:ext cx="143757" cy="1386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D75EFA2-2F5A-43F5-B69C-B1DAE54AAF49}"/>
              </a:ext>
            </a:extLst>
          </p:cNvPr>
          <p:cNvSpPr/>
          <p:nvPr/>
        </p:nvSpPr>
        <p:spPr>
          <a:xfrm>
            <a:off x="1929923" y="5158775"/>
            <a:ext cx="143757" cy="1386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2D713D6-FCDD-4774-8990-ED6E6EB59285}"/>
              </a:ext>
            </a:extLst>
          </p:cNvPr>
          <p:cNvSpPr/>
          <p:nvPr/>
        </p:nvSpPr>
        <p:spPr>
          <a:xfrm>
            <a:off x="1929923" y="5443179"/>
            <a:ext cx="143757" cy="1386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BC75A19-6B8D-4DE3-8289-7CA9A3871DD5}"/>
              </a:ext>
            </a:extLst>
          </p:cNvPr>
          <p:cNvSpPr/>
          <p:nvPr/>
        </p:nvSpPr>
        <p:spPr>
          <a:xfrm>
            <a:off x="3229332" y="5443179"/>
            <a:ext cx="143757" cy="1386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CE6F2E7-947D-43BA-AAE7-F210F1788331}"/>
              </a:ext>
            </a:extLst>
          </p:cNvPr>
          <p:cNvSpPr/>
          <p:nvPr/>
        </p:nvSpPr>
        <p:spPr>
          <a:xfrm>
            <a:off x="4630015" y="5726898"/>
            <a:ext cx="143757" cy="13862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4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Графика работы кабинета КТ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3" y="1240972"/>
            <a:ext cx="8017407" cy="479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7484197" y="5457913"/>
            <a:ext cx="818494" cy="590718"/>
            <a:chOff x="7932138" y="3601299"/>
            <a:chExt cx="818494" cy="590718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8658032" y="5250486"/>
            <a:ext cx="3269999" cy="7849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Открываем График работы кабинетов КТ который также находится в интерфейсе МО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3FE5318-1A31-4118-9096-5A3D8C05E9D3}"/>
              </a:ext>
            </a:extLst>
          </p:cNvPr>
          <p:cNvSpPr/>
          <p:nvPr/>
        </p:nvSpPr>
        <p:spPr>
          <a:xfrm>
            <a:off x="393412" y="1163880"/>
            <a:ext cx="8089548" cy="4948661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02F8576-F71C-43A3-9835-14352375B187}"/>
              </a:ext>
            </a:extLst>
          </p:cNvPr>
          <p:cNvSpPr/>
          <p:nvPr/>
        </p:nvSpPr>
        <p:spPr>
          <a:xfrm>
            <a:off x="6095999" y="5363280"/>
            <a:ext cx="1331285" cy="19706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1E1F7B04-9E1F-4522-B982-834099C82EFF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57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9AECE2D-AE6E-4D91-92E8-F2E82502E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44"/>
          <a:stretch/>
        </p:blipFill>
        <p:spPr>
          <a:xfrm>
            <a:off x="597506" y="1414389"/>
            <a:ext cx="6675339" cy="23171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84603" y="534566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Графика работы кабинета КТ</a:t>
            </a:r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8062091" y="1369503"/>
            <a:ext cx="3335409" cy="6665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7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Нового графика начинается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вкладки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«Назначение графика»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8062093" y="2187474"/>
            <a:ext cx="3335410" cy="8309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8</a:t>
            </a:r>
          </a:p>
          <a:p>
            <a:r>
              <a:rPr lang="ru-RU" sz="1100" dirty="0">
                <a:solidFill>
                  <a:schemeClr val="tx1"/>
                </a:solidFill>
              </a:rPr>
              <a:t>Для создания нового графика необходимо нажать на кнопку </a:t>
            </a:r>
            <a:r>
              <a:rPr lang="ru-RU" sz="1100" b="1" dirty="0">
                <a:solidFill>
                  <a:schemeClr val="tx1"/>
                </a:solidFill>
              </a:rPr>
              <a:t>«Создать график», </a:t>
            </a:r>
            <a:r>
              <a:rPr lang="ru-RU" sz="1100" dirty="0">
                <a:solidFill>
                  <a:schemeClr val="tx1"/>
                </a:solidFill>
              </a:rPr>
              <a:t>после чего откроется окно </a:t>
            </a:r>
            <a:r>
              <a:rPr lang="ru-RU" sz="1100" b="1" dirty="0">
                <a:solidFill>
                  <a:schemeClr val="tx1"/>
                </a:solidFill>
              </a:rPr>
              <a:t>«График работы (Создание)»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FB09E39-6018-44C3-BE18-5E2A61277A25}"/>
              </a:ext>
            </a:extLst>
          </p:cNvPr>
          <p:cNvSpPr/>
          <p:nvPr/>
        </p:nvSpPr>
        <p:spPr>
          <a:xfrm>
            <a:off x="574609" y="1369503"/>
            <a:ext cx="6808957" cy="2455983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2C29B38-AFE0-4CB0-94CA-83F5C45473C4}"/>
              </a:ext>
            </a:extLst>
          </p:cNvPr>
          <p:cNvSpPr/>
          <p:nvPr/>
        </p:nvSpPr>
        <p:spPr>
          <a:xfrm>
            <a:off x="574609" y="3999505"/>
            <a:ext cx="6808957" cy="2575064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623966" y="4068893"/>
            <a:ext cx="6262609" cy="238905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645726" y="5424561"/>
            <a:ext cx="740309" cy="684973"/>
            <a:chOff x="6551064" y="4523544"/>
            <a:chExt cx="756721" cy="72874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6551064" y="4661566"/>
              <a:ext cx="650240" cy="590718"/>
              <a:chOff x="8100392" y="3601299"/>
              <a:chExt cx="650240" cy="590718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sp>
          <p:nvSpPr>
            <p:cNvPr id="15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2582389" flipV="1">
              <a:off x="7117469" y="4523544"/>
              <a:ext cx="190316" cy="276042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2D1FD7D-2C96-4EFB-A00C-3A6C6CEDCA62}"/>
              </a:ext>
            </a:extLst>
          </p:cNvPr>
          <p:cNvSpPr/>
          <p:nvPr/>
        </p:nvSpPr>
        <p:spPr>
          <a:xfrm>
            <a:off x="2273327" y="1956100"/>
            <a:ext cx="1108346" cy="18198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51FF00E-867F-42E0-B716-069A8F025EB0}"/>
              </a:ext>
            </a:extLst>
          </p:cNvPr>
          <p:cNvGrpSpPr/>
          <p:nvPr/>
        </p:nvGrpSpPr>
        <p:grpSpPr>
          <a:xfrm>
            <a:off x="3404570" y="1751731"/>
            <a:ext cx="840198" cy="590718"/>
            <a:chOff x="7910434" y="3601299"/>
            <a:chExt cx="840198" cy="590718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3C12E1D3-8524-4FF6-BC18-97C2531454B5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: вниз 29">
              <a:extLst>
                <a:ext uri="{FF2B5EF4-FFF2-40B4-BE49-F238E27FC236}">
                  <a16:creationId xmlns:a16="http://schemas.microsoft.com/office/drawing/2014/main" id="{14BF0C73-9D23-4F7D-8A49-33786BBEF3CF}"/>
                </a:ext>
              </a:extLst>
            </p:cNvPr>
            <p:cNvSpPr/>
            <p:nvPr/>
          </p:nvSpPr>
          <p:spPr>
            <a:xfrm rot="5400000">
              <a:off x="7960760" y="3774357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09406B-FCCC-41F4-8B4C-B88D3C14DF0F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00D3A0E-1DB9-49FF-80DD-B4D90DC7176B}"/>
              </a:ext>
            </a:extLst>
          </p:cNvPr>
          <p:cNvSpPr/>
          <p:nvPr/>
        </p:nvSpPr>
        <p:spPr>
          <a:xfrm>
            <a:off x="7693840" y="4283381"/>
            <a:ext cx="4219313" cy="2125295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/>
                </a:solidFill>
              </a:rPr>
              <a:t>Алгоритм создания графика работы кабинета КТ с возможностью: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а) недельные графики с циклическим повтором расписания на каждый день недели</a:t>
            </a:r>
          </a:p>
          <a:p>
            <a:r>
              <a:rPr lang="ru-RU" sz="1200" dirty="0">
                <a:solidFill>
                  <a:schemeClr val="tx1"/>
                </a:solidFill>
              </a:rPr>
              <a:t>б) чередование разных недельных графиков расписания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в) индивидуальные расписания работы на каждый день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г) расписания на дни соответствующие признакам (будние, выходные, четные, нечетные, праздничные, предпраздничные)</a:t>
            </a:r>
          </a:p>
          <a:p>
            <a:r>
              <a:rPr lang="ru-RU" sz="1200" dirty="0">
                <a:solidFill>
                  <a:schemeClr val="tx1"/>
                </a:solidFill>
              </a:rPr>
              <a:t>д) корректировка расписания ранее составленного графика работы кабинета КТ</a:t>
            </a:r>
            <a:br>
              <a:rPr lang="ru-RU" sz="1200" dirty="0">
                <a:solidFill>
                  <a:schemeClr val="tx1"/>
                </a:solidFill>
              </a:rPr>
            </a:b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омер слайда 10">
            <a:extLst>
              <a:ext uri="{FF2B5EF4-FFF2-40B4-BE49-F238E27FC236}">
                <a16:creationId xmlns:a16="http://schemas.microsoft.com/office/drawing/2014/main" id="{8DA9D271-B1E4-46AB-9AF4-4B722F238FC7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C4BEB96-D9B8-4CFC-8C09-4570068B2400}"/>
              </a:ext>
            </a:extLst>
          </p:cNvPr>
          <p:cNvSpPr/>
          <p:nvPr/>
        </p:nvSpPr>
        <p:spPr>
          <a:xfrm>
            <a:off x="7693840" y="3235427"/>
            <a:ext cx="4219313" cy="830978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>
                <a:solidFill>
                  <a:schemeClr val="tx1"/>
                </a:solidFill>
              </a:rPr>
              <a:t>На экранной форме представление таблицы расписания работы кабинета можно настроить на один день, неделю, две недели или месяц по выбору. Можно задать дату начала периода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1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График работы Кабинета КТ (создание)</a:t>
            </a:r>
          </a:p>
        </p:txBody>
      </p:sp>
      <p:sp>
        <p:nvSpPr>
          <p:cNvPr id="20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478719" y="1305892"/>
            <a:ext cx="4045994" cy="8434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</a:p>
          <a:p>
            <a:r>
              <a:rPr lang="ru-RU" sz="1100" dirty="0">
                <a:solidFill>
                  <a:schemeClr val="tx1"/>
                </a:solidFill>
              </a:rPr>
              <a:t>Укажите наименование графика в поле </a:t>
            </a:r>
            <a:r>
              <a:rPr lang="ru-RU" sz="1100" b="1" dirty="0">
                <a:solidFill>
                  <a:schemeClr val="tx1"/>
                </a:solidFill>
              </a:rPr>
              <a:t>«Наименование» </a:t>
            </a:r>
            <a:r>
              <a:rPr lang="ru-RU" sz="1100" dirty="0">
                <a:solidFill>
                  <a:schemeClr val="tx1"/>
                </a:solidFill>
              </a:rPr>
              <a:t>(это техническая информация для администратора кабинета)</a:t>
            </a:r>
            <a:r>
              <a:rPr lang="ru-RU" sz="1100" b="1" dirty="0">
                <a:solidFill>
                  <a:schemeClr val="tx1"/>
                </a:solidFill>
              </a:rPr>
              <a:t>, </a:t>
            </a:r>
            <a:r>
              <a:rPr lang="ru-RU" sz="1100" dirty="0">
                <a:solidFill>
                  <a:schemeClr val="tx1"/>
                </a:solidFill>
              </a:rPr>
              <a:t>например, «График 2»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478718" y="2320056"/>
            <a:ext cx="4045994" cy="8758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10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Выберите нужный вам способ заполнения: 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«По неделям»</a:t>
            </a:r>
            <a:r>
              <a:rPr lang="ru-RU" sz="1100" dirty="0">
                <a:solidFill>
                  <a:schemeClr val="tx1"/>
                </a:solidFill>
              </a:rPr>
              <a:t> или «</a:t>
            </a:r>
            <a:r>
              <a:rPr lang="ru-RU" sz="1100" b="1" dirty="0">
                <a:solidFill>
                  <a:schemeClr val="tx1"/>
                </a:solidFill>
              </a:rPr>
              <a:t>По циклам»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478717" y="3366535"/>
            <a:ext cx="4045994" cy="780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11</a:t>
            </a:r>
          </a:p>
          <a:p>
            <a:r>
              <a:rPr lang="ru-RU" sz="1100" dirty="0">
                <a:solidFill>
                  <a:schemeClr val="tx1"/>
                </a:solidFill>
              </a:rPr>
              <a:t>Установите признак «</a:t>
            </a:r>
            <a:r>
              <a:rPr lang="ru-RU" sz="1100" b="1" dirty="0">
                <a:solidFill>
                  <a:schemeClr val="tx1"/>
                </a:solidFill>
              </a:rPr>
              <a:t>Учитывать праздники</a:t>
            </a:r>
            <a:r>
              <a:rPr lang="ru-RU" sz="1100" dirty="0">
                <a:solidFill>
                  <a:schemeClr val="tx1"/>
                </a:solidFill>
              </a:rPr>
              <a:t>»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при необходимости (предлагается возможность создать расписание на праздничные дни)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462389" y="4317764"/>
            <a:ext cx="4062321" cy="7138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12</a:t>
            </a:r>
          </a:p>
          <a:p>
            <a:r>
              <a:rPr lang="ru-RU" sz="1100" dirty="0">
                <a:solidFill>
                  <a:schemeClr val="tx1"/>
                </a:solidFill>
              </a:rPr>
              <a:t>Установите «</a:t>
            </a:r>
            <a:r>
              <a:rPr lang="ru-RU" sz="1100" b="1" dirty="0">
                <a:solidFill>
                  <a:schemeClr val="tx1"/>
                </a:solidFill>
              </a:rPr>
              <a:t>Горизонт планирования» </a:t>
            </a:r>
            <a:r>
              <a:rPr lang="ru-RU" sz="1100" dirty="0">
                <a:solidFill>
                  <a:schemeClr val="tx1"/>
                </a:solidFill>
              </a:rPr>
              <a:t>в месяцах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86DBD80-41BB-40BC-B5B4-C351E80C7F09}"/>
              </a:ext>
            </a:extLst>
          </p:cNvPr>
          <p:cNvSpPr/>
          <p:nvPr/>
        </p:nvSpPr>
        <p:spPr>
          <a:xfrm>
            <a:off x="511480" y="1304361"/>
            <a:ext cx="6657975" cy="4919540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15">
            <a:extLst>
              <a:ext uri="{FF2B5EF4-FFF2-40B4-BE49-F238E27FC236}">
                <a16:creationId xmlns:a16="http://schemas.microsoft.com/office/drawing/2014/main" id="{713AC05C-E36C-4F57-AF9E-FA010D2E5558}"/>
              </a:ext>
            </a:extLst>
          </p:cNvPr>
          <p:cNvSpPr/>
          <p:nvPr/>
        </p:nvSpPr>
        <p:spPr>
          <a:xfrm>
            <a:off x="7462389" y="5202261"/>
            <a:ext cx="4062322" cy="10216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13</a:t>
            </a:r>
          </a:p>
          <a:p>
            <a:r>
              <a:rPr lang="ru-RU" sz="1100" dirty="0">
                <a:solidFill>
                  <a:schemeClr val="tx1"/>
                </a:solidFill>
              </a:rPr>
              <a:t>После выбора основных параметров необходимо заполнить график работы по дням, для этого выберите день и нажмите </a:t>
            </a:r>
            <a:r>
              <a:rPr lang="ru-RU" sz="1100" b="1" dirty="0">
                <a:solidFill>
                  <a:schemeClr val="tx1"/>
                </a:solidFill>
              </a:rPr>
              <a:t>«Заполнить расписание»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36" name="Рисунок 3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EDA2A79-FECA-4B87-A6A4-1804D3D24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" y="1394341"/>
            <a:ext cx="6473834" cy="482956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C0859B48-29A6-492A-B185-F74BC09F87EC}"/>
              </a:ext>
            </a:extLst>
          </p:cNvPr>
          <p:cNvSpPr/>
          <p:nvPr/>
        </p:nvSpPr>
        <p:spPr>
          <a:xfrm>
            <a:off x="665209" y="2643209"/>
            <a:ext cx="922291" cy="32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E062784-0D35-4D8A-A706-3C387AB375F2}"/>
              </a:ext>
            </a:extLst>
          </p:cNvPr>
          <p:cNvGrpSpPr/>
          <p:nvPr/>
        </p:nvGrpSpPr>
        <p:grpSpPr>
          <a:xfrm>
            <a:off x="4152239" y="1809265"/>
            <a:ext cx="695731" cy="480423"/>
            <a:chOff x="7951235" y="3669206"/>
            <a:chExt cx="695731" cy="480423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DBD9B7A-F845-4764-98A1-860BABA0ABA2}"/>
                </a:ext>
              </a:extLst>
            </p:cNvPr>
            <p:cNvSpPr/>
            <p:nvPr/>
          </p:nvSpPr>
          <p:spPr>
            <a:xfrm>
              <a:off x="8171799" y="3669206"/>
              <a:ext cx="475167" cy="4804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: вниз 29">
              <a:extLst>
                <a:ext uri="{FF2B5EF4-FFF2-40B4-BE49-F238E27FC236}">
                  <a16:creationId xmlns:a16="http://schemas.microsoft.com/office/drawing/2014/main" id="{A981B47E-C044-400F-B030-3DEE99A2BE3F}"/>
                </a:ext>
              </a:extLst>
            </p:cNvPr>
            <p:cNvSpPr/>
            <p:nvPr/>
          </p:nvSpPr>
          <p:spPr>
            <a:xfrm rot="5400000">
              <a:off x="8001561" y="3783025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1822E6-C8F3-4991-8998-513EA2F2F02C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81F554EC-82A8-46B1-A84E-86607D2C6F70}"/>
              </a:ext>
            </a:extLst>
          </p:cNvPr>
          <p:cNvSpPr/>
          <p:nvPr/>
        </p:nvSpPr>
        <p:spPr>
          <a:xfrm>
            <a:off x="1339058" y="1943673"/>
            <a:ext cx="2772000" cy="216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96F8DEFB-8FD7-40F7-931E-5303F10BFAD9}"/>
              </a:ext>
            </a:extLst>
          </p:cNvPr>
          <p:cNvSpPr/>
          <p:nvPr/>
        </p:nvSpPr>
        <p:spPr>
          <a:xfrm>
            <a:off x="657683" y="3429000"/>
            <a:ext cx="2161717" cy="4368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504F486-27EE-471A-B2F3-BED769742F93}"/>
              </a:ext>
            </a:extLst>
          </p:cNvPr>
          <p:cNvGrpSpPr/>
          <p:nvPr/>
        </p:nvGrpSpPr>
        <p:grpSpPr>
          <a:xfrm>
            <a:off x="1620483" y="2584268"/>
            <a:ext cx="714810" cy="466125"/>
            <a:chOff x="7715941" y="3666472"/>
            <a:chExt cx="714810" cy="466125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727ED67F-EB51-48B1-A8D4-A99D64DF3892}"/>
                </a:ext>
              </a:extLst>
            </p:cNvPr>
            <p:cNvSpPr/>
            <p:nvPr/>
          </p:nvSpPr>
          <p:spPr>
            <a:xfrm>
              <a:off x="7925947" y="3666472"/>
              <a:ext cx="504804" cy="4661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: вниз 29">
              <a:extLst>
                <a:ext uri="{FF2B5EF4-FFF2-40B4-BE49-F238E27FC236}">
                  <a16:creationId xmlns:a16="http://schemas.microsoft.com/office/drawing/2014/main" id="{4B3DCB65-450B-4317-BA73-604310556B73}"/>
                </a:ext>
              </a:extLst>
            </p:cNvPr>
            <p:cNvSpPr/>
            <p:nvPr/>
          </p:nvSpPr>
          <p:spPr>
            <a:xfrm rot="5400000">
              <a:off x="7766267" y="3792323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5D43838-364F-471D-A54B-5EB53642EA48}"/>
                </a:ext>
              </a:extLst>
            </p:cNvPr>
            <p:cNvSpPr txBox="1"/>
            <p:nvPr/>
          </p:nvSpPr>
          <p:spPr>
            <a:xfrm>
              <a:off x="7971420" y="3744432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39C2ED6-0A7F-439E-B719-A4A7A7536D94}"/>
              </a:ext>
            </a:extLst>
          </p:cNvPr>
          <p:cNvGrpSpPr/>
          <p:nvPr/>
        </p:nvGrpSpPr>
        <p:grpSpPr>
          <a:xfrm>
            <a:off x="2844800" y="3399713"/>
            <a:ext cx="714810" cy="466125"/>
            <a:chOff x="7715941" y="3666472"/>
            <a:chExt cx="714810" cy="466125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981045EA-03CB-4BA3-8D53-04ACA012CB25}"/>
                </a:ext>
              </a:extLst>
            </p:cNvPr>
            <p:cNvSpPr/>
            <p:nvPr/>
          </p:nvSpPr>
          <p:spPr>
            <a:xfrm>
              <a:off x="7925947" y="3666472"/>
              <a:ext cx="504804" cy="4661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: вниз 29">
              <a:extLst>
                <a:ext uri="{FF2B5EF4-FFF2-40B4-BE49-F238E27FC236}">
                  <a16:creationId xmlns:a16="http://schemas.microsoft.com/office/drawing/2014/main" id="{D6476C42-61EA-4A7A-8B62-02BFC0612068}"/>
                </a:ext>
              </a:extLst>
            </p:cNvPr>
            <p:cNvSpPr/>
            <p:nvPr/>
          </p:nvSpPr>
          <p:spPr>
            <a:xfrm rot="5400000">
              <a:off x="7766267" y="3792323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56B7A97-E14B-4FCC-BF45-A804BD866A5A}"/>
                </a:ext>
              </a:extLst>
            </p:cNvPr>
            <p:cNvSpPr txBox="1"/>
            <p:nvPr/>
          </p:nvSpPr>
          <p:spPr>
            <a:xfrm>
              <a:off x="7971420" y="3744432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CE0AA5A5-9D5B-4BFD-BE5C-EDE13E94C38E}"/>
              </a:ext>
            </a:extLst>
          </p:cNvPr>
          <p:cNvSpPr/>
          <p:nvPr/>
        </p:nvSpPr>
        <p:spPr>
          <a:xfrm>
            <a:off x="660383" y="4408506"/>
            <a:ext cx="1728000" cy="21841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B98BF00-1889-480C-9520-D5A8E1B47103}"/>
              </a:ext>
            </a:extLst>
          </p:cNvPr>
          <p:cNvGrpSpPr/>
          <p:nvPr/>
        </p:nvGrpSpPr>
        <p:grpSpPr>
          <a:xfrm>
            <a:off x="2433856" y="4017970"/>
            <a:ext cx="764289" cy="465495"/>
            <a:chOff x="7934969" y="3665519"/>
            <a:chExt cx="764289" cy="465495"/>
          </a:xfrm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1ECCAD2D-8DB4-429E-9332-9FAB24710CD3}"/>
                </a:ext>
              </a:extLst>
            </p:cNvPr>
            <p:cNvSpPr/>
            <p:nvPr/>
          </p:nvSpPr>
          <p:spPr>
            <a:xfrm>
              <a:off x="8155032" y="3665519"/>
              <a:ext cx="544226" cy="4654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: вниз 29">
              <a:extLst>
                <a:ext uri="{FF2B5EF4-FFF2-40B4-BE49-F238E27FC236}">
                  <a16:creationId xmlns:a16="http://schemas.microsoft.com/office/drawing/2014/main" id="{12B334CB-27F9-4EFE-B29C-EE3C7A740A3F}"/>
                </a:ext>
              </a:extLst>
            </p:cNvPr>
            <p:cNvSpPr/>
            <p:nvPr/>
          </p:nvSpPr>
          <p:spPr>
            <a:xfrm rot="4245024">
              <a:off x="7985295" y="3891139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2BBEA2-89A9-4401-B1EC-362F17EAB0CE}"/>
                </a:ext>
              </a:extLst>
            </p:cNvPr>
            <p:cNvSpPr txBox="1"/>
            <p:nvPr/>
          </p:nvSpPr>
          <p:spPr>
            <a:xfrm>
              <a:off x="8205764" y="3722808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9F2ECFA-54AD-4C86-91BD-E6EE2FA6AA65}"/>
              </a:ext>
            </a:extLst>
          </p:cNvPr>
          <p:cNvSpPr/>
          <p:nvPr/>
        </p:nvSpPr>
        <p:spPr>
          <a:xfrm>
            <a:off x="4829709" y="2803335"/>
            <a:ext cx="1224000" cy="18198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327C66FF-193B-4956-AB3C-2B5F54AA4190}"/>
              </a:ext>
            </a:extLst>
          </p:cNvPr>
          <p:cNvGrpSpPr/>
          <p:nvPr/>
        </p:nvGrpSpPr>
        <p:grpSpPr>
          <a:xfrm>
            <a:off x="6125154" y="2617809"/>
            <a:ext cx="714810" cy="466125"/>
            <a:chOff x="7715941" y="3666472"/>
            <a:chExt cx="714810" cy="466125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228398AA-0838-4229-8DC2-B2157AFD7B2D}"/>
                </a:ext>
              </a:extLst>
            </p:cNvPr>
            <p:cNvSpPr/>
            <p:nvPr/>
          </p:nvSpPr>
          <p:spPr>
            <a:xfrm>
              <a:off x="7925947" y="3666472"/>
              <a:ext cx="504804" cy="4661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трелка: вниз 29">
              <a:extLst>
                <a:ext uri="{FF2B5EF4-FFF2-40B4-BE49-F238E27FC236}">
                  <a16:creationId xmlns:a16="http://schemas.microsoft.com/office/drawing/2014/main" id="{A9667744-2148-431F-86B7-6AE906116F21}"/>
                </a:ext>
              </a:extLst>
            </p:cNvPr>
            <p:cNvSpPr/>
            <p:nvPr/>
          </p:nvSpPr>
          <p:spPr>
            <a:xfrm rot="5400000">
              <a:off x="7766267" y="3792323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BB63289-C904-4E91-9B96-4788319AF182}"/>
                </a:ext>
              </a:extLst>
            </p:cNvPr>
            <p:cNvSpPr txBox="1"/>
            <p:nvPr/>
          </p:nvSpPr>
          <p:spPr>
            <a:xfrm>
              <a:off x="7971420" y="3744432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sp>
        <p:nvSpPr>
          <p:cNvPr id="62" name="Номер слайда 10">
            <a:extLst>
              <a:ext uri="{FF2B5EF4-FFF2-40B4-BE49-F238E27FC236}">
                <a16:creationId xmlns:a16="http://schemas.microsoft.com/office/drawing/2014/main" id="{593B9CBF-45C4-4156-97FA-7894093F4144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6</a:t>
            </a:fld>
            <a:endParaRPr lang="ru-RU" dirty="0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73270A6F-F03F-46A4-ABF1-246890230C07}"/>
              </a:ext>
            </a:extLst>
          </p:cNvPr>
          <p:cNvSpPr/>
          <p:nvPr/>
        </p:nvSpPr>
        <p:spPr>
          <a:xfrm>
            <a:off x="11680520" y="3405835"/>
            <a:ext cx="794084" cy="6694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4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675714" y="1304361"/>
            <a:ext cx="5120412" cy="616440"/>
          </a:xfrm>
          <a:prstGeom prst="roundRect">
            <a:avLst>
              <a:gd name="adj" fmla="val 1466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14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 открывшемся окне </a:t>
            </a:r>
            <a:r>
              <a:rPr lang="ru-RU" sz="1200" b="1" dirty="0">
                <a:solidFill>
                  <a:schemeClr val="tx1"/>
                </a:solidFill>
              </a:rPr>
              <a:t>«Расписание работы»</a:t>
            </a:r>
            <a:r>
              <a:rPr lang="ru-RU" sz="1200" dirty="0">
                <a:solidFill>
                  <a:schemeClr val="tx1"/>
                </a:solidFill>
              </a:rPr>
              <a:t> сперва необходимо нажать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на кнопку </a:t>
            </a:r>
            <a:r>
              <a:rPr lang="ru-RU" sz="1200" b="1" dirty="0">
                <a:solidFill>
                  <a:schemeClr val="tx1"/>
                </a:solidFill>
              </a:rPr>
              <a:t>«Добавить»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Расписания в Графике работы Кабинета КТ</a:t>
            </a:r>
          </a:p>
        </p:txBody>
      </p:sp>
      <p:sp>
        <p:nvSpPr>
          <p:cNvPr id="18" name="Номер слайда 10">
            <a:extLst>
              <a:ext uri="{FF2B5EF4-FFF2-40B4-BE49-F238E27FC236}">
                <a16:creationId xmlns:a16="http://schemas.microsoft.com/office/drawing/2014/main" id="{9AEC2521-15C5-4AEA-BCA6-873ABBA1EFCF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7</a:t>
            </a:fld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C4A4CC1-89F6-4525-831D-53981815EEF8}"/>
              </a:ext>
            </a:extLst>
          </p:cNvPr>
          <p:cNvSpPr/>
          <p:nvPr/>
        </p:nvSpPr>
        <p:spPr>
          <a:xfrm>
            <a:off x="384311" y="4766091"/>
            <a:ext cx="6116330" cy="1551542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4AC46C-D8BA-43F2-B9FD-4C10EA6B38F8}"/>
              </a:ext>
            </a:extLst>
          </p:cNvPr>
          <p:cNvSpPr txBox="1"/>
          <p:nvPr/>
        </p:nvSpPr>
        <p:spPr>
          <a:xfrm>
            <a:off x="384311" y="4914591"/>
            <a:ext cx="255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! </a:t>
            </a:r>
          </a:p>
        </p:txBody>
      </p:sp>
      <p:sp>
        <p:nvSpPr>
          <p:cNvPr id="31" name="Прямоугольник: скругленные углы 15">
            <a:extLst>
              <a:ext uri="{FF2B5EF4-FFF2-40B4-BE49-F238E27FC236}">
                <a16:creationId xmlns:a16="http://schemas.microsoft.com/office/drawing/2014/main" id="{34D3024A-4F6A-4103-805F-5924B9BA479E}"/>
              </a:ext>
            </a:extLst>
          </p:cNvPr>
          <p:cNvSpPr/>
          <p:nvPr/>
        </p:nvSpPr>
        <p:spPr>
          <a:xfrm>
            <a:off x="6675714" y="1991521"/>
            <a:ext cx="5120412" cy="1946222"/>
          </a:xfrm>
          <a:prstGeom prst="roundRect">
            <a:avLst>
              <a:gd name="adj" fmla="val 47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15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Указать </a:t>
            </a:r>
            <a:r>
              <a:rPr lang="ru-RU" sz="1200" b="1" dirty="0">
                <a:solidFill>
                  <a:schemeClr val="tx1"/>
                </a:solidFill>
              </a:rPr>
              <a:t>«Начало»</a:t>
            </a:r>
            <a:r>
              <a:rPr lang="ru-RU" sz="1200" dirty="0">
                <a:solidFill>
                  <a:schemeClr val="tx1"/>
                </a:solidFill>
              </a:rPr>
              <a:t> и </a:t>
            </a:r>
            <a:r>
              <a:rPr lang="ru-RU" sz="1200" b="1" dirty="0">
                <a:solidFill>
                  <a:schemeClr val="tx1"/>
                </a:solidFill>
              </a:rPr>
              <a:t>«Окончание»</a:t>
            </a:r>
            <a:r>
              <a:rPr lang="ru-RU" sz="1200" dirty="0">
                <a:solidFill>
                  <a:schemeClr val="tx1"/>
                </a:solidFill>
              </a:rPr>
              <a:t> работы и </a:t>
            </a:r>
            <a:r>
              <a:rPr lang="ru-RU" sz="1200" b="1" dirty="0">
                <a:solidFill>
                  <a:schemeClr val="tx1"/>
                </a:solidFill>
              </a:rPr>
              <a:t>«Вид планирования»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/>
                </a:solidFill>
              </a:rPr>
              <a:t>На данный момент в Систему добавлены следующие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виды планирования: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Время работы с пациентами </a:t>
            </a:r>
            <a:r>
              <a:rPr lang="en-US" sz="1200" dirty="0">
                <a:solidFill>
                  <a:schemeClr val="tx1"/>
                </a:solidFill>
              </a:rPr>
              <a:t>COVID</a:t>
            </a:r>
            <a:r>
              <a:rPr lang="ru-RU" sz="1200" dirty="0">
                <a:solidFill>
                  <a:schemeClr val="tx1"/>
                </a:solidFill>
              </a:rPr>
              <a:t>-19;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Время работы в условиях травм. центра;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Время работы в условиях сосудистого центра;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Время работы с онкологическими больными;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Плановое время работы кабинета КТ</a:t>
            </a:r>
          </a:p>
        </p:txBody>
      </p:sp>
      <p:sp>
        <p:nvSpPr>
          <p:cNvPr id="33" name="Прямоугольник: скругленные углы 15">
            <a:extLst>
              <a:ext uri="{FF2B5EF4-FFF2-40B4-BE49-F238E27FC236}">
                <a16:creationId xmlns:a16="http://schemas.microsoft.com/office/drawing/2014/main" id="{F9591B82-4EB2-4ACF-9BEB-0726EAA9102E}"/>
              </a:ext>
            </a:extLst>
          </p:cNvPr>
          <p:cNvSpPr/>
          <p:nvPr/>
        </p:nvSpPr>
        <p:spPr>
          <a:xfrm>
            <a:off x="6667648" y="4004096"/>
            <a:ext cx="5128478" cy="1048729"/>
          </a:xfrm>
          <a:prstGeom prst="roundRect">
            <a:avLst>
              <a:gd name="adj" fmla="val 29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16</a:t>
            </a:r>
          </a:p>
          <a:p>
            <a:r>
              <a:rPr lang="ru-RU" sz="1200" dirty="0">
                <a:solidFill>
                  <a:schemeClr val="tx1"/>
                </a:solidFill>
              </a:rPr>
              <a:t>Если кабинет КТ работает с несколькими группами пациентов, необходимо еще раз нажать на кнопку </a:t>
            </a:r>
            <a:r>
              <a:rPr lang="ru-RU" sz="1200" b="1" dirty="0">
                <a:solidFill>
                  <a:schemeClr val="tx1"/>
                </a:solidFill>
              </a:rPr>
              <a:t>«Добавить»</a:t>
            </a:r>
            <a:r>
              <a:rPr lang="ru-RU" sz="1200" dirty="0">
                <a:solidFill>
                  <a:schemeClr val="tx1"/>
                </a:solidFill>
              </a:rPr>
              <a:t> и ввести расписание работы с другой группой пациентов, после того как вы указали все группы пациентов нажмите на кнопку </a:t>
            </a:r>
            <a:r>
              <a:rPr lang="ru-RU" sz="1200" b="1" dirty="0">
                <a:solidFill>
                  <a:schemeClr val="tx1"/>
                </a:solidFill>
              </a:rPr>
              <a:t>«Ок»</a:t>
            </a:r>
            <a:r>
              <a:rPr lang="ru-RU" sz="1200" dirty="0">
                <a:solidFill>
                  <a:schemeClr val="tx1"/>
                </a:solidFill>
              </a:rPr>
              <a:t> для сохранения расписания работы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188523-9D27-4FFE-9CCA-792CA254A102}"/>
              </a:ext>
            </a:extLst>
          </p:cNvPr>
          <p:cNvSpPr txBox="1"/>
          <p:nvPr/>
        </p:nvSpPr>
        <p:spPr>
          <a:xfrm>
            <a:off x="833760" y="4914591"/>
            <a:ext cx="5550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важно</a:t>
            </a:r>
            <a:r>
              <a:rPr lang="ru-RU" dirty="0">
                <a:solidFill>
                  <a:schemeClr val="tx1"/>
                </a:solidFill>
              </a:rPr>
              <a:t>, внесенная информация сохраняется в базе данных ТОЛЬКО после нажатия кнопки </a:t>
            </a:r>
            <a:r>
              <a:rPr lang="ru-RU" b="1" dirty="0">
                <a:solidFill>
                  <a:schemeClr val="tx1"/>
                </a:solidFill>
              </a:rPr>
              <a:t>«Ок»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данные действия необходимо повторить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со всеми днями недели, когда работает кабинет КТ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2F5CA6-2D86-451F-8D90-F56A5358419E}"/>
              </a:ext>
            </a:extLst>
          </p:cNvPr>
          <p:cNvSpPr txBox="1"/>
          <p:nvPr/>
        </p:nvSpPr>
        <p:spPr>
          <a:xfrm>
            <a:off x="6623713" y="5277565"/>
            <a:ext cx="53453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>
                <a:solidFill>
                  <a:schemeClr val="tx1"/>
                </a:solidFill>
              </a:rPr>
              <a:t>Вы можете в любой момент редактировать созданные графики, для этого в окне «График» выберете график и нажмите на кнопку </a:t>
            </a:r>
            <a:r>
              <a:rPr lang="ru-RU" sz="1800" b="1" dirty="0">
                <a:solidFill>
                  <a:schemeClr val="tx1"/>
                </a:solidFill>
              </a:rPr>
              <a:t>«Открыть»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2" name="Рисунок 5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779B8F-24CA-4BF6-BBD9-AC6EFDCF5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2" y="1304361"/>
            <a:ext cx="5494117" cy="3327797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0767854F-2C73-4422-917C-A4C30F893350}"/>
              </a:ext>
            </a:extLst>
          </p:cNvPr>
          <p:cNvSpPr/>
          <p:nvPr/>
        </p:nvSpPr>
        <p:spPr>
          <a:xfrm>
            <a:off x="512243" y="1644446"/>
            <a:ext cx="684000" cy="1675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73E2A72-F787-4E51-A3D2-6FA513DEFF9F}"/>
              </a:ext>
            </a:extLst>
          </p:cNvPr>
          <p:cNvGrpSpPr/>
          <p:nvPr/>
        </p:nvGrpSpPr>
        <p:grpSpPr>
          <a:xfrm>
            <a:off x="2191282" y="1371389"/>
            <a:ext cx="903024" cy="590718"/>
            <a:chOff x="7847608" y="3601299"/>
            <a:chExt cx="903024" cy="59071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EA2E1DD6-D91A-4F2D-9D06-5BA901037A41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трелка: вниз 29">
              <a:extLst>
                <a:ext uri="{FF2B5EF4-FFF2-40B4-BE49-F238E27FC236}">
                  <a16:creationId xmlns:a16="http://schemas.microsoft.com/office/drawing/2014/main" id="{364B1B53-9F70-4694-A4F4-2BD79C6AB9AC}"/>
                </a:ext>
              </a:extLst>
            </p:cNvPr>
            <p:cNvSpPr/>
            <p:nvPr/>
          </p:nvSpPr>
          <p:spPr>
            <a:xfrm rot="5400000">
              <a:off x="7897934" y="3744000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991D30-5FDA-40EA-A5A5-2E37A129D758}"/>
                </a:ext>
              </a:extLst>
            </p:cNvPr>
            <p:cNvSpPr txBox="1"/>
            <p:nvPr/>
          </p:nvSpPr>
          <p:spPr>
            <a:xfrm>
              <a:off x="8214381" y="3724853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FA9FD0F4-18C9-4577-BD74-C9EBA160DF27}"/>
              </a:ext>
            </a:extLst>
          </p:cNvPr>
          <p:cNvSpPr/>
          <p:nvPr/>
        </p:nvSpPr>
        <p:spPr>
          <a:xfrm>
            <a:off x="486038" y="2200906"/>
            <a:ext cx="4968000" cy="180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7315CC5-BC71-47A5-BC59-D1903332F5E1}"/>
              </a:ext>
            </a:extLst>
          </p:cNvPr>
          <p:cNvSpPr/>
          <p:nvPr/>
        </p:nvSpPr>
        <p:spPr>
          <a:xfrm>
            <a:off x="384311" y="1304361"/>
            <a:ext cx="6116330" cy="3327797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F4DD5BAD-23EA-410E-A7FF-872D35E6D47F}"/>
              </a:ext>
            </a:extLst>
          </p:cNvPr>
          <p:cNvGrpSpPr/>
          <p:nvPr/>
        </p:nvGrpSpPr>
        <p:grpSpPr>
          <a:xfrm>
            <a:off x="5504014" y="2010787"/>
            <a:ext cx="903024" cy="590718"/>
            <a:chOff x="7847608" y="3601299"/>
            <a:chExt cx="903024" cy="590718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E4059CAE-4C79-4050-B732-A8E72669BE67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Стрелка: вниз 29">
              <a:extLst>
                <a:ext uri="{FF2B5EF4-FFF2-40B4-BE49-F238E27FC236}">
                  <a16:creationId xmlns:a16="http://schemas.microsoft.com/office/drawing/2014/main" id="{34F56BAE-440B-4E2E-B801-D7BAF895510D}"/>
                </a:ext>
              </a:extLst>
            </p:cNvPr>
            <p:cNvSpPr/>
            <p:nvPr/>
          </p:nvSpPr>
          <p:spPr>
            <a:xfrm rot="5400000">
              <a:off x="7897934" y="3744000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72D53D6-4312-4874-BEFE-4BE1B86B6B06}"/>
                </a:ext>
              </a:extLst>
            </p:cNvPr>
            <p:cNvSpPr txBox="1"/>
            <p:nvPr/>
          </p:nvSpPr>
          <p:spPr>
            <a:xfrm>
              <a:off x="8214381" y="3724853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CD919143-F918-4C40-B350-8B82469EBEFA}"/>
              </a:ext>
            </a:extLst>
          </p:cNvPr>
          <p:cNvSpPr/>
          <p:nvPr/>
        </p:nvSpPr>
        <p:spPr>
          <a:xfrm>
            <a:off x="4635877" y="4372619"/>
            <a:ext cx="399488" cy="180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92430BD-8408-47FE-8988-C4C690A9B68A}"/>
              </a:ext>
            </a:extLst>
          </p:cNvPr>
          <p:cNvGrpSpPr/>
          <p:nvPr/>
        </p:nvGrpSpPr>
        <p:grpSpPr>
          <a:xfrm>
            <a:off x="3610865" y="4160560"/>
            <a:ext cx="903024" cy="590718"/>
            <a:chOff x="8100392" y="3601299"/>
            <a:chExt cx="903024" cy="590718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3BEE85E5-2C00-4E85-A41B-2451DFE30C99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трелка: вниз 29">
              <a:extLst>
                <a:ext uri="{FF2B5EF4-FFF2-40B4-BE49-F238E27FC236}">
                  <a16:creationId xmlns:a16="http://schemas.microsoft.com/office/drawing/2014/main" id="{F1D89EC8-8000-4764-8354-E8962FA7D803}"/>
                </a:ext>
              </a:extLst>
            </p:cNvPr>
            <p:cNvSpPr/>
            <p:nvPr/>
          </p:nvSpPr>
          <p:spPr>
            <a:xfrm rot="16200000">
              <a:off x="8800958" y="3767738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7D6BC5-0C2E-42AD-ADAC-2B7CE91FB75D}"/>
                </a:ext>
              </a:extLst>
            </p:cNvPr>
            <p:cNvSpPr txBox="1"/>
            <p:nvPr/>
          </p:nvSpPr>
          <p:spPr>
            <a:xfrm>
              <a:off x="8214381" y="3724853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33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340E838-1101-4BE1-9263-D6065548F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r="666" b="50025"/>
          <a:stretch/>
        </p:blipFill>
        <p:spPr>
          <a:xfrm>
            <a:off x="579712" y="1425154"/>
            <a:ext cx="5486400" cy="19485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Окончание создания Графиков работы Кабинетов КТ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679007" y="1814777"/>
            <a:ext cx="818494" cy="590718"/>
            <a:chOff x="7932138" y="3601299"/>
            <a:chExt cx="818494" cy="590718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11376" y="3731219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903082" y="2446067"/>
            <a:ext cx="4704625" cy="6093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17</a:t>
            </a:r>
          </a:p>
          <a:p>
            <a:r>
              <a:rPr lang="ru-RU" sz="1100" dirty="0">
                <a:solidFill>
                  <a:schemeClr val="tx1"/>
                </a:solidFill>
              </a:rPr>
              <a:t>После того как все графики по дням работы кабинета КТ заполнены, необходимо нажать на кнопку </a:t>
            </a:r>
            <a:r>
              <a:rPr lang="ru-RU" sz="1100" b="1" dirty="0">
                <a:solidFill>
                  <a:schemeClr val="tx1"/>
                </a:solidFill>
              </a:rPr>
              <a:t>«Записать и закрыть»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3111849" y="5463967"/>
            <a:ext cx="757185" cy="644911"/>
            <a:chOff x="7932138" y="3615390"/>
            <a:chExt cx="757185" cy="644911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039083" y="3669583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157273" y="3843962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338244" y="5244674"/>
            <a:ext cx="818494" cy="590718"/>
            <a:chOff x="7932138" y="3601299"/>
            <a:chExt cx="818494" cy="590718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18582" y="3718914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22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903082" y="3993659"/>
            <a:ext cx="4704623" cy="588514"/>
          </a:xfrm>
          <a:prstGeom prst="roundRect">
            <a:avLst>
              <a:gd name="adj" fmla="val 1077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19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окне </a:t>
            </a:r>
            <a:r>
              <a:rPr lang="ru-RU" sz="1100" b="1" dirty="0">
                <a:solidFill>
                  <a:schemeClr val="tx1"/>
                </a:solidFill>
              </a:rPr>
              <a:t>«График»</a:t>
            </a:r>
            <a:r>
              <a:rPr lang="ru-RU" sz="1100" dirty="0">
                <a:solidFill>
                  <a:schemeClr val="tx1"/>
                </a:solidFill>
              </a:rPr>
              <a:t> выбрать созданный вами график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49" y="5659583"/>
            <a:ext cx="145631" cy="12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10" y="5957492"/>
            <a:ext cx="144379" cy="1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1E4FE21-6F7A-4CD3-93D3-E125C6CCF541}"/>
              </a:ext>
            </a:extLst>
          </p:cNvPr>
          <p:cNvSpPr/>
          <p:nvPr/>
        </p:nvSpPr>
        <p:spPr>
          <a:xfrm>
            <a:off x="465553" y="3535372"/>
            <a:ext cx="6144797" cy="2828274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E00CAFC-4048-49BD-9A9C-40240D7424F9}"/>
              </a:ext>
            </a:extLst>
          </p:cNvPr>
          <p:cNvSpPr/>
          <p:nvPr/>
        </p:nvSpPr>
        <p:spPr>
          <a:xfrm>
            <a:off x="465553" y="1346461"/>
            <a:ext cx="6144797" cy="2096815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омер слайда 10">
            <a:extLst>
              <a:ext uri="{FF2B5EF4-FFF2-40B4-BE49-F238E27FC236}">
                <a16:creationId xmlns:a16="http://schemas.microsoft.com/office/drawing/2014/main" id="{BD9ED92C-C24B-4F06-A129-E7304477D2F4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8</a:t>
            </a:fld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836DE4-8230-40B4-9950-A4D13654D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1462" r="1254" b="25894"/>
          <a:stretch/>
        </p:blipFill>
        <p:spPr>
          <a:xfrm>
            <a:off x="549326" y="3580453"/>
            <a:ext cx="5998025" cy="2691097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CBFB391-FDF3-4F2D-9875-95E7F7137A88}"/>
              </a:ext>
            </a:extLst>
          </p:cNvPr>
          <p:cNvSpPr/>
          <p:nvPr/>
        </p:nvSpPr>
        <p:spPr>
          <a:xfrm>
            <a:off x="634032" y="4143490"/>
            <a:ext cx="990655" cy="14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F5262C1-BA61-4186-8BA5-86BF76A3658E}"/>
              </a:ext>
            </a:extLst>
          </p:cNvPr>
          <p:cNvSpPr/>
          <p:nvPr/>
        </p:nvSpPr>
        <p:spPr>
          <a:xfrm>
            <a:off x="2729910" y="6054105"/>
            <a:ext cx="572213" cy="1212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2C10C0F-8E8C-412D-913F-C52D6935CFB4}"/>
              </a:ext>
            </a:extLst>
          </p:cNvPr>
          <p:cNvSpPr/>
          <p:nvPr/>
        </p:nvSpPr>
        <p:spPr>
          <a:xfrm>
            <a:off x="7265216" y="1351567"/>
            <a:ext cx="4153406" cy="913123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3FA65F-5698-4CC7-96F3-37D355DE6C52}"/>
              </a:ext>
            </a:extLst>
          </p:cNvPr>
          <p:cNvSpPr txBox="1"/>
          <p:nvPr/>
        </p:nvSpPr>
        <p:spPr>
          <a:xfrm>
            <a:off x="7219975" y="1238431"/>
            <a:ext cx="255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!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5B3221-8F07-434E-83F7-C59F2536A029}"/>
              </a:ext>
            </a:extLst>
          </p:cNvPr>
          <p:cNvSpPr txBox="1"/>
          <p:nvPr/>
        </p:nvSpPr>
        <p:spPr>
          <a:xfrm>
            <a:off x="7521080" y="1445445"/>
            <a:ext cx="38436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Важно, внесенная информация сохраняется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базе данных ТОЛЬКО после нажатия кнопки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«Записать и закрыть»</a:t>
            </a:r>
          </a:p>
        </p:txBody>
      </p:sp>
      <p:sp>
        <p:nvSpPr>
          <p:cNvPr id="49" name="Прямоугольник: скругленные углы 15">
            <a:extLst>
              <a:ext uri="{FF2B5EF4-FFF2-40B4-BE49-F238E27FC236}">
                <a16:creationId xmlns:a16="http://schemas.microsoft.com/office/drawing/2014/main" id="{DEC9ADD8-D333-4675-BF11-4F4495982E73}"/>
              </a:ext>
            </a:extLst>
          </p:cNvPr>
          <p:cNvSpPr/>
          <p:nvPr/>
        </p:nvSpPr>
        <p:spPr>
          <a:xfrm>
            <a:off x="6903082" y="3230274"/>
            <a:ext cx="4704623" cy="588514"/>
          </a:xfrm>
          <a:prstGeom prst="roundRect">
            <a:avLst>
              <a:gd name="adj" fmla="val 1077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18</a:t>
            </a:r>
          </a:p>
          <a:p>
            <a:r>
              <a:rPr lang="ru-RU" sz="1100" dirty="0">
                <a:solidFill>
                  <a:schemeClr val="tx1"/>
                </a:solidFill>
              </a:rPr>
              <a:t>Для назначения графика работы кабинету КТ необходимо в форме </a:t>
            </a:r>
            <a:r>
              <a:rPr lang="ru-RU" sz="1100" b="1" dirty="0">
                <a:solidFill>
                  <a:schemeClr val="tx1"/>
                </a:solidFill>
              </a:rPr>
              <a:t>«Кабинет»</a:t>
            </a:r>
            <a:r>
              <a:rPr lang="ru-RU" sz="1100" dirty="0">
                <a:solidFill>
                  <a:schemeClr val="tx1"/>
                </a:solidFill>
              </a:rPr>
              <a:t> выбрать ваш кабинет КТ</a:t>
            </a:r>
          </a:p>
        </p:txBody>
      </p:sp>
      <p:sp>
        <p:nvSpPr>
          <p:cNvPr id="50" name="Прямоугольник: скругленные углы 15">
            <a:extLst>
              <a:ext uri="{FF2B5EF4-FFF2-40B4-BE49-F238E27FC236}">
                <a16:creationId xmlns:a16="http://schemas.microsoft.com/office/drawing/2014/main" id="{D9EEE056-0D71-4C5F-AA88-E243F665860F}"/>
              </a:ext>
            </a:extLst>
          </p:cNvPr>
          <p:cNvSpPr/>
          <p:nvPr/>
        </p:nvSpPr>
        <p:spPr>
          <a:xfrm>
            <a:off x="6903083" y="4757044"/>
            <a:ext cx="4704623" cy="756866"/>
          </a:xfrm>
          <a:prstGeom prst="roundRect">
            <a:avLst>
              <a:gd name="adj" fmla="val 937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20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окне календарь выбрать </a:t>
            </a:r>
            <a:r>
              <a:rPr lang="ru-RU" sz="1100" b="1" dirty="0">
                <a:solidFill>
                  <a:schemeClr val="tx1"/>
                </a:solidFill>
              </a:rPr>
              <a:t>период действия графика </a:t>
            </a:r>
            <a:r>
              <a:rPr lang="ru-RU" sz="1100" dirty="0">
                <a:solidFill>
                  <a:schemeClr val="tx1"/>
                </a:solidFill>
              </a:rPr>
              <a:t>работы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(по умолчанию период действия расписания выставляется до конца текущего года с авто-пролонгацией)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295CBFDF-89A1-4A83-91AF-32B9730896F7}"/>
              </a:ext>
            </a:extLst>
          </p:cNvPr>
          <p:cNvGrpSpPr/>
          <p:nvPr/>
        </p:nvGrpSpPr>
        <p:grpSpPr>
          <a:xfrm>
            <a:off x="3363225" y="5098062"/>
            <a:ext cx="844204" cy="590718"/>
            <a:chOff x="7906428" y="3601299"/>
            <a:chExt cx="844204" cy="590718"/>
          </a:xfrm>
        </p:grpSpPr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30F60E11-F4B5-449F-8105-30FE5F8740CB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трелка: вниз 29">
              <a:extLst>
                <a:ext uri="{FF2B5EF4-FFF2-40B4-BE49-F238E27FC236}">
                  <a16:creationId xmlns:a16="http://schemas.microsoft.com/office/drawing/2014/main" id="{4A843F57-00AA-48C5-B6B5-1B95F053B77D}"/>
                </a:ext>
              </a:extLst>
            </p:cNvPr>
            <p:cNvSpPr/>
            <p:nvPr/>
          </p:nvSpPr>
          <p:spPr>
            <a:xfrm rot="3453553">
              <a:off x="7956754" y="3977775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411EC4-8F4C-4A19-8AA5-F0B79E0F416A}"/>
                </a:ext>
              </a:extLst>
            </p:cNvPr>
            <p:cNvSpPr txBox="1"/>
            <p:nvPr/>
          </p:nvSpPr>
          <p:spPr>
            <a:xfrm>
              <a:off x="8214381" y="3724853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F1B9107-7F9A-477A-B826-C6AF74AFA439}"/>
              </a:ext>
            </a:extLst>
          </p:cNvPr>
          <p:cNvGrpSpPr/>
          <p:nvPr/>
        </p:nvGrpSpPr>
        <p:grpSpPr>
          <a:xfrm>
            <a:off x="1674427" y="3930649"/>
            <a:ext cx="903024" cy="590718"/>
            <a:chOff x="7847608" y="3601299"/>
            <a:chExt cx="903024" cy="590718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2462DF5A-22AC-4B8B-96F9-C339F49FBB6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трелка: вниз 29">
              <a:extLst>
                <a:ext uri="{FF2B5EF4-FFF2-40B4-BE49-F238E27FC236}">
                  <a16:creationId xmlns:a16="http://schemas.microsoft.com/office/drawing/2014/main" id="{9B401A62-8EC9-4F42-A583-B5DB8965DA40}"/>
                </a:ext>
              </a:extLst>
            </p:cNvPr>
            <p:cNvSpPr/>
            <p:nvPr/>
          </p:nvSpPr>
          <p:spPr>
            <a:xfrm rot="5400000">
              <a:off x="7897934" y="3744000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1A3B3FC-EA5C-454A-898B-28F6FF4CBED2}"/>
                </a:ext>
              </a:extLst>
            </p:cNvPr>
            <p:cNvSpPr txBox="1"/>
            <p:nvPr/>
          </p:nvSpPr>
          <p:spPr>
            <a:xfrm>
              <a:off x="8214381" y="3724853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A97EF0E3-8AB0-4A23-8270-504E712BB878}"/>
              </a:ext>
            </a:extLst>
          </p:cNvPr>
          <p:cNvSpPr/>
          <p:nvPr/>
        </p:nvSpPr>
        <p:spPr>
          <a:xfrm>
            <a:off x="2774524" y="5679893"/>
            <a:ext cx="527600" cy="1257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A1BE8FBA-245E-4C62-B620-D9867FCA48EB}"/>
              </a:ext>
            </a:extLst>
          </p:cNvPr>
          <p:cNvSpPr/>
          <p:nvPr/>
        </p:nvSpPr>
        <p:spPr>
          <a:xfrm>
            <a:off x="4680887" y="4275808"/>
            <a:ext cx="1742965" cy="968866"/>
          </a:xfrm>
          <a:prstGeom prst="roundRect">
            <a:avLst>
              <a:gd name="adj" fmla="val 477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2A11A0D-3268-42A2-8348-BE2390F82561}"/>
              </a:ext>
            </a:extLst>
          </p:cNvPr>
          <p:cNvGrpSpPr/>
          <p:nvPr/>
        </p:nvGrpSpPr>
        <p:grpSpPr>
          <a:xfrm>
            <a:off x="5251796" y="3645108"/>
            <a:ext cx="844204" cy="590718"/>
            <a:chOff x="7906428" y="3601299"/>
            <a:chExt cx="844204" cy="590718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41CF4EA1-ABB4-4524-9454-014AAE76E74E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трелка: вниз 29">
              <a:extLst>
                <a:ext uri="{FF2B5EF4-FFF2-40B4-BE49-F238E27FC236}">
                  <a16:creationId xmlns:a16="http://schemas.microsoft.com/office/drawing/2014/main" id="{1DD592D1-B56A-4F31-ABFE-10DBF0DD630F}"/>
                </a:ext>
              </a:extLst>
            </p:cNvPr>
            <p:cNvSpPr/>
            <p:nvPr/>
          </p:nvSpPr>
          <p:spPr>
            <a:xfrm rot="3453553">
              <a:off x="7956754" y="3977775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189D85E-D03B-4DC5-B5C3-10AA67BFCF62}"/>
                </a:ext>
              </a:extLst>
            </p:cNvPr>
            <p:cNvSpPr txBox="1"/>
            <p:nvPr/>
          </p:nvSpPr>
          <p:spPr>
            <a:xfrm>
              <a:off x="8214381" y="3724853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8FE4B3FB-A2CD-4E1E-89C5-CCAE799F59FB}"/>
              </a:ext>
            </a:extLst>
          </p:cNvPr>
          <p:cNvGrpSpPr/>
          <p:nvPr/>
        </p:nvGrpSpPr>
        <p:grpSpPr>
          <a:xfrm>
            <a:off x="1913167" y="5406715"/>
            <a:ext cx="797401" cy="624378"/>
            <a:chOff x="8100392" y="3601299"/>
            <a:chExt cx="797401" cy="624378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D406E56-F1CA-4797-BCF6-175997F5362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трелка: вниз 29">
              <a:extLst>
                <a:ext uri="{FF2B5EF4-FFF2-40B4-BE49-F238E27FC236}">
                  <a16:creationId xmlns:a16="http://schemas.microsoft.com/office/drawing/2014/main" id="{5B3B532F-E8E8-4AA2-B03D-2FF54CFD9438}"/>
                </a:ext>
              </a:extLst>
            </p:cNvPr>
            <p:cNvSpPr/>
            <p:nvPr/>
          </p:nvSpPr>
          <p:spPr>
            <a:xfrm rot="18733692">
              <a:off x="8695335" y="4023219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2A33C1C-C0A5-48C3-A3D6-F92BE5F04A60}"/>
                </a:ext>
              </a:extLst>
            </p:cNvPr>
            <p:cNvSpPr txBox="1"/>
            <p:nvPr/>
          </p:nvSpPr>
          <p:spPr>
            <a:xfrm>
              <a:off x="8214381" y="3724853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FD2651D-388D-4CD0-B35F-71A0CB9489DF}"/>
              </a:ext>
            </a:extLst>
          </p:cNvPr>
          <p:cNvGrpSpPr/>
          <p:nvPr/>
        </p:nvGrpSpPr>
        <p:grpSpPr>
          <a:xfrm>
            <a:off x="6903083" y="5688780"/>
            <a:ext cx="4704623" cy="474574"/>
            <a:chOff x="6903083" y="4952360"/>
            <a:chExt cx="4704623" cy="474574"/>
          </a:xfrm>
        </p:grpSpPr>
        <p:sp>
          <p:nvSpPr>
            <p:cNvPr id="64" name="Прямоугольник: скругленные углы 15">
              <a:extLst>
                <a:ext uri="{FF2B5EF4-FFF2-40B4-BE49-F238E27FC236}">
                  <a16:creationId xmlns:a16="http://schemas.microsoft.com/office/drawing/2014/main" id="{E49EF5CE-B95A-47E4-9C7C-196CA8CDCFE9}"/>
                </a:ext>
              </a:extLst>
            </p:cNvPr>
            <p:cNvSpPr/>
            <p:nvPr/>
          </p:nvSpPr>
          <p:spPr>
            <a:xfrm>
              <a:off x="6903083" y="4952360"/>
              <a:ext cx="4704623" cy="474574"/>
            </a:xfrm>
            <a:prstGeom prst="roundRect">
              <a:avLst>
                <a:gd name="adj" fmla="val 93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ШАГ 21</a:t>
              </a:r>
            </a:p>
            <a:p>
              <a:r>
                <a:rPr lang="ru-RU" sz="1100" dirty="0">
                  <a:solidFill>
                    <a:schemeClr val="tx1"/>
                  </a:solidFill>
                </a:rPr>
                <a:t>Нажать на кнопку </a:t>
              </a:r>
              <a:r>
                <a:rPr lang="ru-RU" sz="1100" b="1" dirty="0">
                  <a:solidFill>
                    <a:schemeClr val="tx1"/>
                  </a:solidFill>
                </a:rPr>
                <a:t>«Назначить»</a:t>
              </a:r>
              <a:r>
                <a:rPr lang="ru-RU" sz="1100" dirty="0">
                  <a:solidFill>
                    <a:schemeClr val="tx1"/>
                  </a:solidFill>
                </a:rPr>
                <a:t> </a:t>
              </a:r>
              <a:endPara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A80DB3-2860-46E9-9D08-32AEB9D9886F}"/>
                </a:ext>
              </a:extLst>
            </p:cNvPr>
            <p:cNvSpPr txBox="1"/>
            <p:nvPr/>
          </p:nvSpPr>
          <p:spPr>
            <a:xfrm>
              <a:off x="9069343" y="5058842"/>
              <a:ext cx="971741" cy="2616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sz="1100" dirty="0"/>
                <a:t>2 мин запись</a:t>
              </a:r>
            </a:p>
          </p:txBody>
        </p:sp>
      </p:grp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6E6C0065-52F6-4D85-9E03-CF4206CB9EDF}"/>
              </a:ext>
            </a:extLst>
          </p:cNvPr>
          <p:cNvSpPr/>
          <p:nvPr/>
        </p:nvSpPr>
        <p:spPr>
          <a:xfrm>
            <a:off x="634032" y="1684569"/>
            <a:ext cx="792000" cy="14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6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025" y="492970"/>
            <a:ext cx="5097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Подтверждение записи на КТ (обзвон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Call-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центр)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931486" y="1347867"/>
            <a:ext cx="4794961" cy="88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100" dirty="0">
                <a:solidFill>
                  <a:schemeClr val="tx1"/>
                </a:solidFill>
              </a:rPr>
              <a:t>Для открытия списка пациентов для оповещения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 Графике работы кабинетов КТ необходимо перейти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во вкладку </a:t>
            </a:r>
            <a:r>
              <a:rPr lang="ru-RU" sz="1100" b="1" dirty="0">
                <a:solidFill>
                  <a:schemeClr val="tx1"/>
                </a:solidFill>
              </a:rPr>
              <a:t>«Список пациентов для оповещения»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931485" y="2882858"/>
            <a:ext cx="4794961" cy="1055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поле «</a:t>
            </a:r>
            <a:r>
              <a:rPr lang="ru-RU" sz="1100" b="1" dirty="0">
                <a:solidFill>
                  <a:schemeClr val="tx1"/>
                </a:solidFill>
              </a:rPr>
              <a:t>Выбрать период оповещения</a:t>
            </a:r>
            <a:r>
              <a:rPr lang="ru-RU" sz="1100" dirty="0">
                <a:solidFill>
                  <a:schemeClr val="tx1"/>
                </a:solidFill>
              </a:rPr>
              <a:t>» выбрать дату направлений на КТ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00C2FA9-86B9-4F0C-88AB-DF638444D5FA}"/>
              </a:ext>
            </a:extLst>
          </p:cNvPr>
          <p:cNvSpPr/>
          <p:nvPr/>
        </p:nvSpPr>
        <p:spPr>
          <a:xfrm>
            <a:off x="465553" y="1346461"/>
            <a:ext cx="6144797" cy="2592302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B6D8502-6F26-4853-A27F-5DD2EE125DFC}"/>
              </a:ext>
            </a:extLst>
          </p:cNvPr>
          <p:cNvSpPr/>
          <p:nvPr/>
        </p:nvSpPr>
        <p:spPr>
          <a:xfrm>
            <a:off x="465553" y="4003223"/>
            <a:ext cx="6144797" cy="2542782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0">
            <a:extLst>
              <a:ext uri="{FF2B5EF4-FFF2-40B4-BE49-F238E27FC236}">
                <a16:creationId xmlns:a16="http://schemas.microsoft.com/office/drawing/2014/main" id="{A2964377-BC46-4F93-B312-7DC7EF1DF30B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9</a:t>
            </a:fld>
            <a:endParaRPr lang="ru-RU" dirty="0"/>
          </a:p>
        </p:txBody>
      </p:sp>
      <p:pic>
        <p:nvPicPr>
          <p:cNvPr id="20" name="Рисунок 19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8A912E4-E5C6-4BCF-962F-00E0C5CD2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r="55157" b="33442"/>
          <a:stretch/>
        </p:blipFill>
        <p:spPr>
          <a:xfrm>
            <a:off x="541809" y="1395980"/>
            <a:ext cx="5992283" cy="2542783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D9995BC-B37E-4FDA-AE08-EA9D9D94C6B0}"/>
              </a:ext>
            </a:extLst>
          </p:cNvPr>
          <p:cNvGrpSpPr/>
          <p:nvPr/>
        </p:nvGrpSpPr>
        <p:grpSpPr>
          <a:xfrm>
            <a:off x="4374084" y="1599515"/>
            <a:ext cx="903024" cy="590718"/>
            <a:chOff x="7847608" y="3601299"/>
            <a:chExt cx="903024" cy="590718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B1396D09-9584-4611-B992-A088C6E00989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: вниз 29">
              <a:extLst>
                <a:ext uri="{FF2B5EF4-FFF2-40B4-BE49-F238E27FC236}">
                  <a16:creationId xmlns:a16="http://schemas.microsoft.com/office/drawing/2014/main" id="{00E1A213-324D-44BD-B625-EED66D334C7C}"/>
                </a:ext>
              </a:extLst>
            </p:cNvPr>
            <p:cNvSpPr/>
            <p:nvPr/>
          </p:nvSpPr>
          <p:spPr>
            <a:xfrm rot="5400000">
              <a:off x="7897934" y="3744000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A12238-C1B3-4918-9410-DE191832DCCB}"/>
                </a:ext>
              </a:extLst>
            </p:cNvPr>
            <p:cNvSpPr txBox="1"/>
            <p:nvPr/>
          </p:nvSpPr>
          <p:spPr>
            <a:xfrm>
              <a:off x="8268109" y="3724853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22533C2-BC77-4DC0-B4C4-2314CE9D4E52}"/>
              </a:ext>
            </a:extLst>
          </p:cNvPr>
          <p:cNvSpPr/>
          <p:nvPr/>
        </p:nvSpPr>
        <p:spPr>
          <a:xfrm>
            <a:off x="2779837" y="1785033"/>
            <a:ext cx="1404000" cy="14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BFF7E59-73E4-4A36-810F-295E8A665F83}"/>
              </a:ext>
            </a:extLst>
          </p:cNvPr>
          <p:cNvGrpSpPr/>
          <p:nvPr/>
        </p:nvGrpSpPr>
        <p:grpSpPr>
          <a:xfrm>
            <a:off x="541809" y="4062317"/>
            <a:ext cx="5992283" cy="2486872"/>
            <a:chOff x="7406088" y="3938763"/>
            <a:chExt cx="6162655" cy="2934321"/>
          </a:xfrm>
        </p:grpSpPr>
        <p:pic>
          <p:nvPicPr>
            <p:cNvPr id="31" name="Рисунок 30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4909F52F-7F4B-4F40-BF0D-0C9CE529C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436" b="13499"/>
            <a:stretch/>
          </p:blipFill>
          <p:spPr>
            <a:xfrm>
              <a:off x="7406088" y="3938763"/>
              <a:ext cx="5602045" cy="29343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164E6C62-D57D-4A43-A08F-57548D31F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28" r="17311" b="13499"/>
            <a:stretch/>
          </p:blipFill>
          <p:spPr>
            <a:xfrm>
              <a:off x="13008133" y="3938763"/>
              <a:ext cx="560610" cy="2934321"/>
            </a:xfrm>
            <a:prstGeom prst="rect">
              <a:avLst/>
            </a:prstGeom>
          </p:spPr>
        </p:pic>
      </p:grp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5650071D-DB1E-42DB-BAE8-6C96CEAA47CA}"/>
              </a:ext>
            </a:extLst>
          </p:cNvPr>
          <p:cNvSpPr/>
          <p:nvPr/>
        </p:nvSpPr>
        <p:spPr>
          <a:xfrm>
            <a:off x="1853137" y="5049466"/>
            <a:ext cx="1882522" cy="1184303"/>
          </a:xfrm>
          <a:prstGeom prst="roundRect">
            <a:avLst>
              <a:gd name="adj" fmla="val 536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8661BBDF-1585-434C-B372-67F0A8854491}"/>
              </a:ext>
            </a:extLst>
          </p:cNvPr>
          <p:cNvSpPr/>
          <p:nvPr/>
        </p:nvSpPr>
        <p:spPr>
          <a:xfrm>
            <a:off x="5988981" y="4917981"/>
            <a:ext cx="545111" cy="131485"/>
          </a:xfrm>
          <a:prstGeom prst="roundRect">
            <a:avLst>
              <a:gd name="adj" fmla="val 536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98CCD99-B9F5-4BA1-B9AA-B63AE90A95C6}"/>
              </a:ext>
            </a:extLst>
          </p:cNvPr>
          <p:cNvGrpSpPr/>
          <p:nvPr/>
        </p:nvGrpSpPr>
        <p:grpSpPr>
          <a:xfrm>
            <a:off x="3762277" y="5434126"/>
            <a:ext cx="903024" cy="590718"/>
            <a:chOff x="7847608" y="3601299"/>
            <a:chExt cx="903024" cy="590718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3174F6CD-1FCD-4DB6-AB8A-A767FE648473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: вниз 29">
              <a:extLst>
                <a:ext uri="{FF2B5EF4-FFF2-40B4-BE49-F238E27FC236}">
                  <a16:creationId xmlns:a16="http://schemas.microsoft.com/office/drawing/2014/main" id="{F7752716-5DB3-4168-AF51-DB384B786CCB}"/>
                </a:ext>
              </a:extLst>
            </p:cNvPr>
            <p:cNvSpPr/>
            <p:nvPr/>
          </p:nvSpPr>
          <p:spPr>
            <a:xfrm rot="5400000">
              <a:off x="7897934" y="3744000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BC8E05-EA70-491A-9A6B-5F513EC09EAD}"/>
                </a:ext>
              </a:extLst>
            </p:cNvPr>
            <p:cNvSpPr txBox="1"/>
            <p:nvPr/>
          </p:nvSpPr>
          <p:spPr>
            <a:xfrm>
              <a:off x="8268109" y="3724853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F7E8377-CE9F-4BDE-8FD8-486E7E80A523}"/>
              </a:ext>
            </a:extLst>
          </p:cNvPr>
          <p:cNvGrpSpPr/>
          <p:nvPr/>
        </p:nvGrpSpPr>
        <p:grpSpPr>
          <a:xfrm>
            <a:off x="5916866" y="5189117"/>
            <a:ext cx="650240" cy="835727"/>
            <a:chOff x="8100392" y="3356290"/>
            <a:chExt cx="650240" cy="835727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23DE1436-D2F9-401A-ABBF-95890ABD9319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: вниз 29">
              <a:extLst>
                <a:ext uri="{FF2B5EF4-FFF2-40B4-BE49-F238E27FC236}">
                  <a16:creationId xmlns:a16="http://schemas.microsoft.com/office/drawing/2014/main" id="{07C69B3B-EE57-44E8-BEF3-6CF4B3EE20FD}"/>
                </a:ext>
              </a:extLst>
            </p:cNvPr>
            <p:cNvSpPr/>
            <p:nvPr/>
          </p:nvSpPr>
          <p:spPr>
            <a:xfrm rot="10800000">
              <a:off x="8349225" y="3356290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2B2EF5-388F-43CE-ABD1-4CBBB436AD3A}"/>
                </a:ext>
              </a:extLst>
            </p:cNvPr>
            <p:cNvSpPr txBox="1"/>
            <p:nvPr/>
          </p:nvSpPr>
          <p:spPr>
            <a:xfrm>
              <a:off x="8301265" y="3724853"/>
              <a:ext cx="413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5" name="Прямоугольник: скругленные углы 15">
            <a:extLst>
              <a:ext uri="{FF2B5EF4-FFF2-40B4-BE49-F238E27FC236}">
                <a16:creationId xmlns:a16="http://schemas.microsoft.com/office/drawing/2014/main" id="{36EDC2D6-35F6-4744-85E0-1959798FBE36}"/>
              </a:ext>
            </a:extLst>
          </p:cNvPr>
          <p:cNvSpPr/>
          <p:nvPr/>
        </p:nvSpPr>
        <p:spPr>
          <a:xfrm>
            <a:off x="6931485" y="4118267"/>
            <a:ext cx="4794961" cy="1055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случае необходимости отобрать список пациентов в конкретный кабинет КТ в поле «Кабинет» кликнуть по наименованию заданного кабинета - произойдёт сортировка пациентов</a:t>
            </a:r>
          </a:p>
        </p:txBody>
      </p:sp>
      <p:pic>
        <p:nvPicPr>
          <p:cNvPr id="47" name="Рисунок 4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088869C-1D3B-446C-A5A5-87A05E17A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9" y="7147697"/>
            <a:ext cx="12192000" cy="44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94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33284</TotalTime>
  <Words>1560</Words>
  <Application>Microsoft Office PowerPoint</Application>
  <PresentationFormat>Широкоэкранный</PresentationFormat>
  <Paragraphs>219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Montserrat</vt:lpstr>
      <vt:lpstr>HeliosCondC</vt:lpstr>
      <vt:lpstr>Calibri</vt:lpstr>
      <vt:lpstr>Arial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S8Ap95x S8Ap95x</cp:lastModifiedBy>
  <cp:revision>1033</cp:revision>
  <cp:lastPrinted>2020-04-17T06:55:34Z</cp:lastPrinted>
  <dcterms:created xsi:type="dcterms:W3CDTF">2019-06-12T19:36:33Z</dcterms:created>
  <dcterms:modified xsi:type="dcterms:W3CDTF">2021-02-03T23:08:44Z</dcterms:modified>
</cp:coreProperties>
</file>